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handoutMasterIdLst>
    <p:handoutMasterId r:id="rId117"/>
  </p:handoutMasterIdLst>
  <p:sldIdLst>
    <p:sldId id="256" r:id="rId2"/>
    <p:sldId id="257" r:id="rId3"/>
    <p:sldId id="349" r:id="rId4"/>
    <p:sldId id="350" r:id="rId5"/>
    <p:sldId id="351" r:id="rId6"/>
    <p:sldId id="260" r:id="rId7"/>
    <p:sldId id="261" r:id="rId8"/>
    <p:sldId id="262" r:id="rId9"/>
    <p:sldId id="352" r:id="rId10"/>
    <p:sldId id="353" r:id="rId11"/>
    <p:sldId id="354" r:id="rId12"/>
    <p:sldId id="355" r:id="rId13"/>
    <p:sldId id="356" r:id="rId14"/>
    <p:sldId id="357" r:id="rId15"/>
    <p:sldId id="271" r:id="rId16"/>
    <p:sldId id="272" r:id="rId17"/>
    <p:sldId id="274" r:id="rId18"/>
    <p:sldId id="275" r:id="rId19"/>
    <p:sldId id="276" r:id="rId20"/>
    <p:sldId id="319" r:id="rId21"/>
    <p:sldId id="419" r:id="rId22"/>
    <p:sldId id="420" r:id="rId23"/>
    <p:sldId id="421" r:id="rId24"/>
    <p:sldId id="311" r:id="rId25"/>
    <p:sldId id="424" r:id="rId26"/>
    <p:sldId id="278" r:id="rId27"/>
    <p:sldId id="320" r:id="rId28"/>
    <p:sldId id="358" r:id="rId29"/>
    <p:sldId id="312" r:id="rId30"/>
    <p:sldId id="321" r:id="rId31"/>
    <p:sldId id="322" r:id="rId32"/>
    <p:sldId id="323" r:id="rId33"/>
    <p:sldId id="324" r:id="rId34"/>
    <p:sldId id="425" r:id="rId35"/>
    <p:sldId id="426" r:id="rId36"/>
    <p:sldId id="427" r:id="rId37"/>
    <p:sldId id="428" r:id="rId38"/>
    <p:sldId id="429" r:id="rId39"/>
    <p:sldId id="430" r:id="rId40"/>
    <p:sldId id="431" r:id="rId41"/>
    <p:sldId id="432" r:id="rId42"/>
    <p:sldId id="433" r:id="rId43"/>
    <p:sldId id="434" r:id="rId44"/>
    <p:sldId id="436" r:id="rId45"/>
    <p:sldId id="437" r:id="rId46"/>
    <p:sldId id="359" r:id="rId47"/>
    <p:sldId id="360" r:id="rId48"/>
    <p:sldId id="446" r:id="rId49"/>
    <p:sldId id="460" r:id="rId50"/>
    <p:sldId id="282" r:id="rId51"/>
    <p:sldId id="328" r:id="rId52"/>
    <p:sldId id="439" r:id="rId53"/>
    <p:sldId id="440" r:id="rId54"/>
    <p:sldId id="441" r:id="rId55"/>
    <p:sldId id="443" r:id="rId56"/>
    <p:sldId id="329" r:id="rId57"/>
    <p:sldId id="330" r:id="rId58"/>
    <p:sldId id="449" r:id="rId59"/>
    <p:sldId id="447" r:id="rId60"/>
    <p:sldId id="448" r:id="rId61"/>
    <p:sldId id="461" r:id="rId62"/>
    <p:sldId id="462" r:id="rId63"/>
    <p:sldId id="468" r:id="rId64"/>
    <p:sldId id="284" r:id="rId65"/>
    <p:sldId id="369" r:id="rId66"/>
    <p:sldId id="370" r:id="rId67"/>
    <p:sldId id="413" r:id="rId68"/>
    <p:sldId id="414" r:id="rId69"/>
    <p:sldId id="415" r:id="rId70"/>
    <p:sldId id="417" r:id="rId71"/>
    <p:sldId id="411" r:id="rId72"/>
    <p:sldId id="412" r:id="rId73"/>
    <p:sldId id="285" r:id="rId74"/>
    <p:sldId id="401" r:id="rId75"/>
    <p:sldId id="404" r:id="rId76"/>
    <p:sldId id="408" r:id="rId77"/>
    <p:sldId id="409" r:id="rId78"/>
    <p:sldId id="410" r:id="rId79"/>
    <p:sldId id="292" r:id="rId80"/>
    <p:sldId id="372" r:id="rId81"/>
    <p:sldId id="373" r:id="rId82"/>
    <p:sldId id="375" r:id="rId83"/>
    <p:sldId id="376" r:id="rId84"/>
    <p:sldId id="379" r:id="rId85"/>
    <p:sldId id="380" r:id="rId86"/>
    <p:sldId id="383" r:id="rId87"/>
    <p:sldId id="388" r:id="rId88"/>
    <p:sldId id="390" r:id="rId89"/>
    <p:sldId id="391" r:id="rId90"/>
    <p:sldId id="394" r:id="rId91"/>
    <p:sldId id="397" r:id="rId92"/>
    <p:sldId id="398" r:id="rId93"/>
    <p:sldId id="399" r:id="rId94"/>
    <p:sldId id="400" r:id="rId95"/>
    <p:sldId id="469" r:id="rId96"/>
    <p:sldId id="487" r:id="rId97"/>
    <p:sldId id="486" r:id="rId98"/>
    <p:sldId id="488" r:id="rId99"/>
    <p:sldId id="489" r:id="rId100"/>
    <p:sldId id="506" r:id="rId101"/>
    <p:sldId id="507" r:id="rId102"/>
    <p:sldId id="508" r:id="rId103"/>
    <p:sldId id="509" r:id="rId104"/>
    <p:sldId id="510" r:id="rId105"/>
    <p:sldId id="300" r:id="rId106"/>
    <p:sldId id="301" r:id="rId107"/>
    <p:sldId id="511" r:id="rId108"/>
    <p:sldId id="512" r:id="rId109"/>
    <p:sldId id="513" r:id="rId110"/>
    <p:sldId id="514" r:id="rId111"/>
    <p:sldId id="515" r:id="rId112"/>
    <p:sldId id="516" r:id="rId113"/>
    <p:sldId id="299" r:id="rId114"/>
    <p:sldId id="517" r:id="rId115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-1224" y="-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16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7CE4ECA-3E14-4A1A-9756-BC11C773B3C6}" type="datetimeFigureOut">
              <a:rPr lang="en-US" smtClean="0"/>
              <a:pPr/>
              <a:t>11/21/2012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EA3B52E-C670-4BBA-97BE-0CAC3392E71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299C1-DE38-4E54-8485-F5E5E3EA83F0}" type="datetimeFigureOut">
              <a:rPr lang="en-GB" smtClean="0"/>
              <a:pPr/>
              <a:t>21/11/2012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07A4B-A808-4A53-BD34-20B8015D86B8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2CD1AA-185D-4C8F-905D-EBED67C45A2B}" type="slidenum">
              <a:rPr lang="en-GB"/>
              <a:pPr/>
              <a:t>9</a:t>
            </a:fld>
            <a:endParaRPr lang="en-GB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834E73-0785-47FC-9282-E94E6D45858F}" type="slidenum">
              <a:rPr lang="en-GB"/>
              <a:pPr/>
              <a:t>82</a:t>
            </a:fld>
            <a:endParaRPr lang="en-GB"/>
          </a:p>
        </p:txBody>
      </p:sp>
      <p:sp>
        <p:nvSpPr>
          <p:cNvPr id="87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7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AFA030-FD62-4C23-93A4-5A68C09350BD}" type="slidenum">
              <a:rPr lang="en-GB"/>
              <a:pPr/>
              <a:t>84</a:t>
            </a:fld>
            <a:endParaRPr lang="en-GB" dirty="0"/>
          </a:p>
        </p:txBody>
      </p:sp>
      <p:sp>
        <p:nvSpPr>
          <p:cNvPr id="87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7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43CE05-D24D-4272-B74D-D18BBED45167}" type="slidenum">
              <a:rPr lang="en-GB"/>
              <a:pPr/>
              <a:t>91</a:t>
            </a:fld>
            <a:endParaRPr lang="en-GB"/>
          </a:p>
        </p:txBody>
      </p:sp>
      <p:sp>
        <p:nvSpPr>
          <p:cNvPr id="86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6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19BB6-DD55-4C05-9FA5-C3768C1EB1C3}" type="datetimeFigureOut">
              <a:rPr lang="en-US" smtClean="0"/>
              <a:pPr/>
              <a:t>11/21/2012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EA1F3-7D2D-4A1D-B1FE-B1DAA50860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19BB6-DD55-4C05-9FA5-C3768C1EB1C3}" type="datetimeFigureOut">
              <a:rPr lang="en-US" smtClean="0"/>
              <a:pPr/>
              <a:t>11/21/2012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EA1F3-7D2D-4A1D-B1FE-B1DAA50860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19BB6-DD55-4C05-9FA5-C3768C1EB1C3}" type="datetimeFigureOut">
              <a:rPr lang="en-US" smtClean="0"/>
              <a:pPr/>
              <a:t>11/21/2012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EA1F3-7D2D-4A1D-B1FE-B1DAA50860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19BB6-DD55-4C05-9FA5-C3768C1EB1C3}" type="datetimeFigureOut">
              <a:rPr lang="en-US" smtClean="0"/>
              <a:pPr/>
              <a:t>11/21/2012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EA1F3-7D2D-4A1D-B1FE-B1DAA50860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19BB6-DD55-4C05-9FA5-C3768C1EB1C3}" type="datetimeFigureOut">
              <a:rPr lang="en-US" smtClean="0"/>
              <a:pPr/>
              <a:t>11/21/2012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EA1F3-7D2D-4A1D-B1FE-B1DAA50860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19BB6-DD55-4C05-9FA5-C3768C1EB1C3}" type="datetimeFigureOut">
              <a:rPr lang="en-US" smtClean="0"/>
              <a:pPr/>
              <a:t>11/21/2012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EA1F3-7D2D-4A1D-B1FE-B1DAA50860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19BB6-DD55-4C05-9FA5-C3768C1EB1C3}" type="datetimeFigureOut">
              <a:rPr lang="en-US" smtClean="0"/>
              <a:pPr/>
              <a:t>11/21/2012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EA1F3-7D2D-4A1D-B1FE-B1DAA50860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19BB6-DD55-4C05-9FA5-C3768C1EB1C3}" type="datetimeFigureOut">
              <a:rPr lang="en-US" smtClean="0"/>
              <a:pPr/>
              <a:t>11/21/2012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EA1F3-7D2D-4A1D-B1FE-B1DAA50860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19BB6-DD55-4C05-9FA5-C3768C1EB1C3}" type="datetimeFigureOut">
              <a:rPr lang="en-US" smtClean="0"/>
              <a:pPr/>
              <a:t>11/21/2012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EA1F3-7D2D-4A1D-B1FE-B1DAA50860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19BB6-DD55-4C05-9FA5-C3768C1EB1C3}" type="datetimeFigureOut">
              <a:rPr lang="en-US" smtClean="0"/>
              <a:pPr/>
              <a:t>11/21/2012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EA1F3-7D2D-4A1D-B1FE-B1DAA50860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19BB6-DD55-4C05-9FA5-C3768C1EB1C3}" type="datetimeFigureOut">
              <a:rPr lang="en-US" smtClean="0"/>
              <a:pPr/>
              <a:t>11/21/2012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EA1F3-7D2D-4A1D-B1FE-B1DAA50860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19BB6-DD55-4C05-9FA5-C3768C1EB1C3}" type="datetimeFigureOut">
              <a:rPr lang="en-US" smtClean="0"/>
              <a:pPr/>
              <a:t>11/21/2012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EA1F3-7D2D-4A1D-B1FE-B1DAA50860F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>
    <p:wipe dir="r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hyperlink" Target="//upload.wikimedia.org/wikipedia/commons/6/6b/UK_windfarm_growth.PNG" TargetMode="Externa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gi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8/83/Pretty_flamingos_-_geograph.org.uk_-_578705.jpg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gif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34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hyperlink" Target="http://upload.wikimedia.org/wikipedia/commons/2/2b/B%C3%A9lidor.png" TargetMode="External"/><Relationship Id="rId7" Type="http://schemas.openxmlformats.org/officeDocument/2006/relationships/hyperlink" Target="http://upload.wikimedia.org/wikipedia/commons/9/92/Robert_moses_niagara_power_plant_01.jpg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hyperlink" Target="http://upload.wikimedia.org/wikipedia/commons/4/40/Cragside1.jpg" TargetMode="Externa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d/d8/Hoover_Dam_Nevada_Luftaufnahme.jpg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9/9a/Pumpstor_racoon_mtn.jpg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hyperlink" Target="http://upload.wikimedia.org/wikipedia/commons/d/de/Stwlan.dam.jpg" TargetMode="External"/><Relationship Id="rId4" Type="http://schemas.openxmlformats.org/officeDocument/2006/relationships/image" Target="../media/image5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6/6c/Chief_Joseph_Dam.jpg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//upload.wikimedia.org/wikipedia/commons/8/8e/UK_renewables_installed_capacity.PNG" TargetMode="Externa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//upload.wikimedia.org/wikipedia/commons/f/f6/UK_renewables_generated.PNG" TargetMode="Externa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eg"/><Relationship Id="rId4" Type="http://schemas.openxmlformats.org/officeDocument/2006/relationships/image" Target="../media/image6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a/af/Gemasolar.jpg" TargetMode="External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hyperlink" Target="http://pl.wikipedia.org/wiki/Grafika:Alexandre_Edmond_Becquerel,_by_Pierre_Petit.jpg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en/d/d7/Silicon_Solar_cell_structure_and_mechanism.svg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c/c1/Klassieren.jpg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78.jpeg"/><Relationship Id="rId2" Type="http://schemas.openxmlformats.org/officeDocument/2006/relationships/hyperlink" Target="http://en.wikipedia.org/wiki/File:Blick_vom_aussichtsturm_h%C3%B6rlitz4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en.wikipedia.org/wiki/File:Juwi_PV_Field.jpg" TargetMode="External"/><Relationship Id="rId5" Type="http://schemas.openxmlformats.org/officeDocument/2006/relationships/image" Target="../media/image77.jpeg"/><Relationship Id="rId4" Type="http://schemas.openxmlformats.org/officeDocument/2006/relationships/hyperlink" Target="http://en.wikipedia.org/wiki/File:LiberoseSolarpark.jpg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86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7" Type="http://schemas.openxmlformats.org/officeDocument/2006/relationships/image" Target="../media/image103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upload.wikimedia.org/wikipedia/commons/e/e1/Seagenraised.jpg" TargetMode="External"/><Relationship Id="rId5" Type="http://schemas.openxmlformats.org/officeDocument/2006/relationships/image" Target="../media/image102.jpeg"/><Relationship Id="rId4" Type="http://schemas.openxmlformats.org/officeDocument/2006/relationships/hyperlink" Target="http://upload.wikimedia.org/wikipedia/commons/7/77/SeaGen_installed.jpg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jpeg"/><Relationship Id="rId4" Type="http://schemas.openxmlformats.org/officeDocument/2006/relationships/image" Target="../media/image6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jpe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jpe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hyperlink" Target="http://upload.wikimedia.org/wikipedia/commons/4/4d/Water_Pumping_Windmill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jpeg"/><Relationship Id="rId5" Type="http://schemas.openxmlformats.org/officeDocument/2006/relationships/image" Target="../media/image133.png"/><Relationship Id="rId4" Type="http://schemas.openxmlformats.org/officeDocument/2006/relationships/hyperlink" Target="//upload.wikimedia.org/wikipedia/commons/a/a8/Fourteenth_century_windmill.png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hyperlink" Target="//upload.wikimedia.org/wikipedia/commons/1/13/James_Blyth's_1891_windmill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jpeg"/><Relationship Id="rId5" Type="http://schemas.openxmlformats.org/officeDocument/2006/relationships/image" Target="../media/image136.jpeg"/><Relationship Id="rId4" Type="http://schemas.openxmlformats.org/officeDocument/2006/relationships/hyperlink" Target="http://upload.wikimedia.org/wikipedia/commons/5/55/Wind_turbine_1888_Charles_Brush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0800" y="87313"/>
            <a:ext cx="5538788" cy="469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>
              <a:defRPr/>
            </a:pPr>
            <a:r>
              <a:rPr lang="en-GB" sz="2400" b="1" dirty="0">
                <a:latin typeface="Arial Black" pitchFamily="34" charset="0"/>
              </a:rPr>
              <a:t>Renewable Energy Technologies</a:t>
            </a:r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0" y="674688"/>
            <a:ext cx="9144000" cy="5545137"/>
            <a:chOff x="0" y="425"/>
            <a:chExt cx="5760" cy="3493"/>
          </a:xfrm>
        </p:grpSpPr>
        <p:pic>
          <p:nvPicPr>
            <p:cNvPr id="6" name="Picture 6" descr="iStock_000000870967Medium"/>
            <p:cNvPicPr>
              <a:picLocks noChangeAspect="1" noChangeArrowheads="1"/>
            </p:cNvPicPr>
            <p:nvPr/>
          </p:nvPicPr>
          <p:blipFill>
            <a:blip r:embed="rId2" cstate="print"/>
            <a:srcRect l="6036" t="13206" b="1614"/>
            <a:stretch>
              <a:fillRect/>
            </a:stretch>
          </p:blipFill>
          <p:spPr bwMode="auto">
            <a:xfrm>
              <a:off x="0" y="430"/>
              <a:ext cx="2880" cy="1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7" descr="aprilia_fuel_cell_2l"/>
            <p:cNvPicPr>
              <a:picLocks noChangeAspect="1" noChangeArrowheads="1"/>
            </p:cNvPicPr>
            <p:nvPr/>
          </p:nvPicPr>
          <p:blipFill>
            <a:blip r:embed="rId3" cstate="print"/>
            <a:srcRect l="6606" t="8585" b="4559"/>
            <a:stretch>
              <a:fillRect/>
            </a:stretch>
          </p:blipFill>
          <p:spPr bwMode="auto">
            <a:xfrm>
              <a:off x="2872" y="434"/>
              <a:ext cx="2888" cy="17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8" descr="Iceland_Geothermal_facility"/>
            <p:cNvPicPr>
              <a:picLocks noChangeAspect="1" noChangeArrowheads="1"/>
            </p:cNvPicPr>
            <p:nvPr/>
          </p:nvPicPr>
          <p:blipFill>
            <a:blip r:embed="rId4" cstate="print"/>
            <a:srcRect t="12065" b="9294"/>
            <a:stretch>
              <a:fillRect/>
            </a:stretch>
          </p:blipFill>
          <p:spPr bwMode="auto">
            <a:xfrm>
              <a:off x="0" y="2160"/>
              <a:ext cx="2880" cy="17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9" descr="wave"/>
            <p:cNvPicPr>
              <a:picLocks noChangeAspect="1" noChangeArrowheads="1"/>
            </p:cNvPicPr>
            <p:nvPr/>
          </p:nvPicPr>
          <p:blipFill>
            <a:blip r:embed="rId5" cstate="print"/>
            <a:srcRect t="15439" b="8774"/>
            <a:stretch>
              <a:fillRect/>
            </a:stretch>
          </p:blipFill>
          <p:spPr bwMode="auto">
            <a:xfrm>
              <a:off x="2880" y="2171"/>
              <a:ext cx="2880" cy="1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0" y="2160"/>
              <a:ext cx="5760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2880" y="425"/>
              <a:ext cx="0" cy="349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0" y="3908"/>
              <a:ext cx="5760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0" y="428"/>
              <a:ext cx="5760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5777805" y="91480"/>
            <a:ext cx="31146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GB" sz="2400" b="1" dirty="0">
                <a:latin typeface="Arial" pitchFamily="34" charset="0"/>
                <a:cs typeface="Arial" pitchFamily="34" charset="0"/>
              </a:rPr>
              <a:t>Sources of Biomass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82575" y="590576"/>
            <a:ext cx="8537575" cy="579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66700" indent="-266700" algn="l">
              <a:lnSpc>
                <a:spcPct val="110000"/>
              </a:lnSpc>
              <a:spcBef>
                <a:spcPct val="10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</a:pPr>
            <a:r>
              <a:rPr lang="en-GB" sz="2000" b="1" dirty="0">
                <a:latin typeface="Arial" pitchFamily="34" charset="0"/>
                <a:cs typeface="Arial" pitchFamily="34" charset="0"/>
              </a:rPr>
              <a:t>Co-products</a:t>
            </a:r>
          </a:p>
          <a:p>
            <a:pPr marL="895350" lvl="1" indent="-263525" algn="l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</a:pPr>
            <a:r>
              <a:rPr lang="en-GB" sz="2000" dirty="0">
                <a:latin typeface="Arial" pitchFamily="34" charset="0"/>
                <a:cs typeface="Arial" pitchFamily="34" charset="0"/>
              </a:rPr>
              <a:t>Agriculture – cereal straw</a:t>
            </a:r>
          </a:p>
          <a:p>
            <a:pPr marL="895350" lvl="1" indent="-263525" algn="l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</a:pPr>
            <a:r>
              <a:rPr lang="en-GB" sz="2000" dirty="0">
                <a:latin typeface="Arial" pitchFamily="34" charset="0"/>
                <a:cs typeface="Arial" pitchFamily="34" charset="0"/>
              </a:rPr>
              <a:t>Food processing</a:t>
            </a:r>
          </a:p>
          <a:p>
            <a:pPr marL="895350" lvl="1" indent="-266700" algn="l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</a:pPr>
            <a:r>
              <a:rPr lang="en-GB" sz="2000" dirty="0">
                <a:latin typeface="Arial" pitchFamily="34" charset="0"/>
                <a:cs typeface="Arial" pitchFamily="34" charset="0"/>
              </a:rPr>
              <a:t>Forestry – harvesting co-products, mill co-products</a:t>
            </a:r>
          </a:p>
          <a:p>
            <a:pPr marL="895350" lvl="1" indent="-263525" algn="l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</a:pPr>
            <a:r>
              <a:rPr lang="en-GB" sz="2000" dirty="0">
                <a:latin typeface="Arial" pitchFamily="34" charset="0"/>
                <a:cs typeface="Arial" pitchFamily="34" charset="0"/>
              </a:rPr>
              <a:t>Seaweed processing co-products</a:t>
            </a:r>
          </a:p>
          <a:p>
            <a:pPr marL="452438" indent="-452438" algn="l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</a:pPr>
            <a:endParaRPr lang="en-GB" sz="2000" dirty="0">
              <a:latin typeface="Arial" pitchFamily="34" charset="0"/>
              <a:cs typeface="Arial" pitchFamily="34" charset="0"/>
            </a:endParaRPr>
          </a:p>
          <a:p>
            <a:pPr marL="266700" indent="-266700" algn="l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</a:pPr>
            <a:r>
              <a:rPr lang="en-GB" sz="2000" b="1" dirty="0">
                <a:latin typeface="Arial" pitchFamily="34" charset="0"/>
                <a:cs typeface="Arial" pitchFamily="34" charset="0"/>
              </a:rPr>
              <a:t>Conventional crops for non-food use</a:t>
            </a:r>
          </a:p>
          <a:p>
            <a:pPr marL="895350" lvl="1" indent="-263525" algn="l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</a:pPr>
            <a:r>
              <a:rPr lang="en-GB" sz="2000" dirty="0">
                <a:latin typeface="Arial" pitchFamily="34" charset="0"/>
                <a:cs typeface="Arial" pitchFamily="34" charset="0"/>
              </a:rPr>
              <a:t>Oil, Sugar &amp; Starch crops (e.g. - oil seed rape, sugar cane, maize, wheat, corn, barley)</a:t>
            </a:r>
          </a:p>
          <a:p>
            <a:pPr marL="266700" indent="-266700" algn="l">
              <a:lnSpc>
                <a:spcPct val="110000"/>
              </a:lnSpc>
              <a:spcBef>
                <a:spcPct val="10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</a:pPr>
            <a:r>
              <a:rPr lang="en-GB" sz="2000" b="1" dirty="0">
                <a:latin typeface="Arial" pitchFamily="34" charset="0"/>
                <a:cs typeface="Arial" pitchFamily="34" charset="0"/>
              </a:rPr>
              <a:t>Dedicated crops</a:t>
            </a:r>
          </a:p>
          <a:p>
            <a:pPr marL="895350" lvl="1" indent="-266700" algn="l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</a:pPr>
            <a:r>
              <a:rPr lang="en-GB" sz="2000" dirty="0">
                <a:latin typeface="Arial" pitchFamily="34" charset="0"/>
                <a:cs typeface="Arial" pitchFamily="34" charset="0"/>
              </a:rPr>
              <a:t>Short rotation forestry (willow, poplar)</a:t>
            </a:r>
          </a:p>
          <a:p>
            <a:pPr marL="895350" lvl="1" indent="-266700" algn="l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</a:pPr>
            <a:r>
              <a:rPr lang="en-GB" sz="2000" dirty="0">
                <a:latin typeface="Arial" pitchFamily="34" charset="0"/>
                <a:cs typeface="Arial" pitchFamily="34" charset="0"/>
              </a:rPr>
              <a:t>Energy grasses (</a:t>
            </a:r>
            <a:r>
              <a:rPr lang="en-GB" sz="2000" dirty="0" err="1">
                <a:latin typeface="Arial" pitchFamily="34" charset="0"/>
                <a:cs typeface="Arial" pitchFamily="34" charset="0"/>
              </a:rPr>
              <a:t>Switchgrass</a:t>
            </a:r>
            <a:r>
              <a:rPr lang="en-GB" sz="2000" dirty="0">
                <a:latin typeface="Arial" pitchFamily="34" charset="0"/>
                <a:cs typeface="Arial" pitchFamily="34" charset="0"/>
              </a:rPr>
              <a:t>, </a:t>
            </a:r>
            <a:r>
              <a:rPr lang="en-GB" sz="2000" dirty="0" err="1">
                <a:latin typeface="Arial" pitchFamily="34" charset="0"/>
                <a:cs typeface="Arial" pitchFamily="34" charset="0"/>
              </a:rPr>
              <a:t>Miscanthus</a:t>
            </a:r>
            <a:r>
              <a:rPr lang="en-GB" sz="2000" dirty="0">
                <a:latin typeface="Arial" pitchFamily="34" charset="0"/>
                <a:cs typeface="Arial" pitchFamily="34" charset="0"/>
              </a:rPr>
              <a:t>)</a:t>
            </a:r>
          </a:p>
          <a:p>
            <a:pPr marL="895350" lvl="1" indent="-263525" algn="l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</a:pPr>
            <a:r>
              <a:rPr lang="en-GB" sz="2000" dirty="0">
                <a:latin typeface="Arial" pitchFamily="34" charset="0"/>
                <a:cs typeface="Arial" pitchFamily="34" charset="0"/>
              </a:rPr>
              <a:t>Macro &amp; micro </a:t>
            </a:r>
            <a:r>
              <a:rPr lang="en-GB" sz="2000" dirty="0" smtClean="0">
                <a:latin typeface="Arial" pitchFamily="34" charset="0"/>
                <a:cs typeface="Arial" pitchFamily="34" charset="0"/>
              </a:rPr>
              <a:t>algae</a:t>
            </a:r>
          </a:p>
          <a:p>
            <a:pPr marL="895350" lvl="1" indent="-263525" algn="l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</a:pPr>
            <a:r>
              <a:rPr lang="en-GB" sz="2000" dirty="0" err="1" smtClean="0">
                <a:latin typeface="Arial" pitchFamily="34" charset="0"/>
                <a:cs typeface="Arial" pitchFamily="34" charset="0"/>
              </a:rPr>
              <a:t>Jatropha</a:t>
            </a:r>
            <a:endParaRPr lang="en-GB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1196752"/>
            <a:ext cx="63369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Total global economically extractable wind power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72TW </a:t>
            </a:r>
            <a:r>
              <a:rPr lang="en-GB" i="1" dirty="0" err="1" smtClean="0">
                <a:latin typeface="Arial" pitchFamily="34" charset="0"/>
                <a:cs typeface="Arial" pitchFamily="34" charset="0"/>
              </a:rPr>
              <a:t>cf</a:t>
            </a:r>
            <a:r>
              <a:rPr lang="en-GB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15TW current consumption</a:t>
            </a:r>
          </a:p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72TW equivalent to 54,000 MTOE</a:t>
            </a:r>
          </a:p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Practical limit set by economics and environmental issues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2852936"/>
            <a:ext cx="469551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Global Capacity 2011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238 GW – 273GW expected by end 2012</a:t>
            </a:r>
          </a:p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Produced 430TWh (2.5% of electricity)</a:t>
            </a:r>
          </a:p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83 countries have commercial wind farms</a:t>
            </a:r>
          </a:p>
          <a:p>
            <a:pPr marL="263525" indent="-263525">
              <a:buBlip>
                <a:blip r:embed="rId2"/>
              </a:buBlip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Denmark 28%</a:t>
            </a:r>
          </a:p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Ireland 14%</a:t>
            </a:r>
          </a:p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Portugal 19%</a:t>
            </a:r>
          </a:p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Spain 16%</a:t>
            </a:r>
          </a:p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Germany 8%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966842" y="91480"/>
            <a:ext cx="19256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Wind Power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nstalled Wind Generation Capacity &#10;graph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447" y="1628800"/>
            <a:ext cx="8948049" cy="374441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73515" y="940668"/>
            <a:ext cx="4055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Installed Wind Generation Capacity</a:t>
            </a:r>
            <a:endParaRPr lang="en-GB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87999" y="5488657"/>
            <a:ext cx="1146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>
                <a:latin typeface="Arial" pitchFamily="34" charset="0"/>
                <a:cs typeface="Arial" pitchFamily="34" charset="0"/>
              </a:rPr>
              <a:t>Source: BP 2012</a:t>
            </a:r>
            <a:endParaRPr lang="en-GB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6966842" y="71414"/>
            <a:ext cx="19256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Wind Power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UK windfarm growth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1793" y="1079147"/>
            <a:ext cx="7392081" cy="488350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790707" y="803498"/>
            <a:ext cx="3709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Installed </a:t>
            </a:r>
            <a:r>
              <a:rPr lang="en-GB" b="1" dirty="0" err="1" smtClean="0">
                <a:latin typeface="Arial" pitchFamily="34" charset="0"/>
                <a:cs typeface="Arial" pitchFamily="34" charset="0"/>
              </a:rPr>
              <a:t>Windpower</a:t>
            </a:r>
            <a:r>
              <a:rPr lang="en-GB" b="1" dirty="0" smtClean="0">
                <a:latin typeface="Arial" pitchFamily="34" charset="0"/>
                <a:cs typeface="Arial" pitchFamily="34" charset="0"/>
              </a:rPr>
              <a:t> 1990 - 2011</a:t>
            </a:r>
            <a:endParaRPr lang="en-GB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966842" y="71414"/>
            <a:ext cx="19256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Wind Power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053129" y="1340768"/>
          <a:ext cx="711927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744"/>
                <a:gridCol w="2784648"/>
                <a:gridCol w="1009739"/>
                <a:gridCol w="966534"/>
                <a:gridCol w="792088"/>
                <a:gridCol w="822518"/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Rank</a:t>
                      </a:r>
                      <a:endParaRPr lang="en-GB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Country</a:t>
                      </a:r>
                      <a:endParaRPr lang="en-GB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Installed Capacity (GW)</a:t>
                      </a:r>
                      <a:endParaRPr lang="en-GB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2005</a:t>
                      </a:r>
                      <a:endParaRPr lang="en-GB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2007</a:t>
                      </a:r>
                      <a:endParaRPr lang="en-GB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2009</a:t>
                      </a:r>
                      <a:endParaRPr lang="en-GB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2011</a:t>
                      </a:r>
                      <a:endParaRPr lang="en-GB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USA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9.1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16.8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35.2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46.9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Germany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29.0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China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1.3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5.9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25.1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62.7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Spain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10.0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15.1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19.1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21.7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India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4.4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7.9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10.9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16.1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UK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1.4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2.4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4.1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6.5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59.0</a:t>
                      </a:r>
                      <a:endParaRPr lang="en-GB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93.9</a:t>
                      </a:r>
                      <a:endParaRPr lang="en-GB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157.9</a:t>
                      </a:r>
                      <a:endParaRPr lang="en-GB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238.4</a:t>
                      </a:r>
                      <a:endParaRPr lang="en-GB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6966842" y="71414"/>
            <a:ext cx="19256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Wind Power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252413" y="765175"/>
            <a:ext cx="3708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000" b="1" dirty="0">
                <a:latin typeface="Arial" pitchFamily="34" charset="0"/>
                <a:cs typeface="Arial" pitchFamily="34" charset="0"/>
              </a:rPr>
              <a:t>Horizontal axis wind turbines</a:t>
            </a:r>
          </a:p>
        </p:txBody>
      </p:sp>
      <p:sp>
        <p:nvSpPr>
          <p:cNvPr id="3" name="Text Box 13"/>
          <p:cNvSpPr txBox="1">
            <a:spLocks noChangeArrowheads="1"/>
          </p:cNvSpPr>
          <p:nvPr/>
        </p:nvSpPr>
        <p:spPr bwMode="auto">
          <a:xfrm>
            <a:off x="252413" y="3463925"/>
            <a:ext cx="33829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000" b="1" dirty="0">
                <a:latin typeface="Arial" pitchFamily="34" charset="0"/>
                <a:cs typeface="Arial" pitchFamily="34" charset="0"/>
              </a:rPr>
              <a:t>Vertical axis wind turbines</a:t>
            </a:r>
          </a:p>
        </p:txBody>
      </p:sp>
      <p:pic>
        <p:nvPicPr>
          <p:cNvPr id="4" name="Picture 15" descr="flowind_darrieu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64275" y="3640138"/>
            <a:ext cx="2616200" cy="245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252413" y="1262063"/>
            <a:ext cx="575945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GB">
                <a:latin typeface="Arial" pitchFamily="34" charset="0"/>
                <a:cs typeface="Arial" pitchFamily="34" charset="0"/>
              </a:rPr>
              <a:t>The shaft from the blades to the generator is horizontal, so the blades rotate vertically. The tall tower means the turbine can use higher wind speeds found higher up - near the ground, friction reduces the speed of the wind. They need a mechanism to keep the blades pointing into the wind </a:t>
            </a:r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252413" y="3997325"/>
            <a:ext cx="5688012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The shaft from the blades to the generating equipment is vertical, and the blades go round it horizontally. This means that the generator and/or gearbox can be placed at the bottom, near the ground, so the tower doesn't need to support it, and that the turbine doesn't need to be pointed into the wind </a:t>
            </a:r>
          </a:p>
        </p:txBody>
      </p:sp>
      <p:pic>
        <p:nvPicPr>
          <p:cNvPr id="7" name="Picture 23" descr="GreenTerraFirma2"/>
          <p:cNvPicPr>
            <a:picLocks noChangeAspect="1" noChangeArrowheads="1"/>
          </p:cNvPicPr>
          <p:nvPr/>
        </p:nvPicPr>
        <p:blipFill>
          <a:blip r:embed="rId3" cstate="print"/>
          <a:srcRect l="16957" r="23355"/>
          <a:stretch>
            <a:fillRect/>
          </a:stretch>
        </p:blipFill>
        <p:spPr bwMode="auto">
          <a:xfrm>
            <a:off x="6238875" y="979488"/>
            <a:ext cx="2665413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966842" y="71414"/>
            <a:ext cx="19256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Wind Power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0" y="666750"/>
          <a:ext cx="9144000" cy="5546725"/>
        </p:xfrm>
        <a:graphic>
          <a:graphicData uri="http://schemas.openxmlformats.org/presentationml/2006/ole">
            <p:oleObj spid="_x0000_s4098" name="Image" r:id="rId3" imgW="8050794" imgH="5282540" progId="">
              <p:embed/>
            </p:oleObj>
          </a:graphicData>
        </a:graphic>
      </p:graphicFrame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182563" y="968375"/>
            <a:ext cx="6156325" cy="1855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0" y="6219825"/>
            <a:ext cx="914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0" y="666750"/>
            <a:ext cx="914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6628705" y="91480"/>
            <a:ext cx="22637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Onshore Wind</a:t>
            </a: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255588" y="938213"/>
            <a:ext cx="5508625" cy="2481262"/>
          </a:xfrm>
          <a:prstGeom prst="rect">
            <a:avLst/>
          </a:prstGeom>
          <a:solidFill>
            <a:srgbClr val="000000">
              <a:alpha val="41960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63525" y="973138"/>
            <a:ext cx="5541963" cy="2447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marL="534988" indent="-534988" algn="l">
              <a:spcBef>
                <a:spcPct val="40000"/>
              </a:spcBef>
              <a:buClr>
                <a:schemeClr val="bg1"/>
              </a:buClr>
              <a:buBlip>
                <a:blip r:embed="rId4"/>
              </a:buBlip>
              <a:tabLst>
                <a:tab pos="1074738" algn="l"/>
              </a:tabLst>
            </a:pPr>
            <a:r>
              <a:rPr lang="en-GB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Commercially available technology</a:t>
            </a:r>
          </a:p>
          <a:p>
            <a:pPr marL="534988" indent="-534988" algn="l">
              <a:spcBef>
                <a:spcPct val="40000"/>
              </a:spcBef>
              <a:buClr>
                <a:schemeClr val="bg1"/>
              </a:buClr>
              <a:buBlip>
                <a:blip r:embed="rId4"/>
              </a:buBlip>
              <a:tabLst>
                <a:tab pos="1074738" algn="l"/>
              </a:tabLst>
            </a:pPr>
            <a:r>
              <a:rPr lang="en-GB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Modern turbines are very quiet in operation</a:t>
            </a:r>
          </a:p>
          <a:p>
            <a:pPr marL="534988" indent="-534988" algn="l">
              <a:spcBef>
                <a:spcPct val="40000"/>
              </a:spcBef>
              <a:buClr>
                <a:schemeClr val="bg1"/>
              </a:buClr>
              <a:buBlip>
                <a:blip r:embed="rId4"/>
              </a:buBlip>
              <a:tabLst>
                <a:tab pos="1074738" algn="l"/>
              </a:tabLst>
            </a:pPr>
            <a:r>
              <a:rPr lang="en-GB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Wildlife impacts are small</a:t>
            </a:r>
          </a:p>
          <a:p>
            <a:pPr marL="534988" indent="-534988" algn="l">
              <a:spcBef>
                <a:spcPct val="40000"/>
              </a:spcBef>
              <a:buClr>
                <a:schemeClr val="bg1"/>
              </a:buClr>
              <a:buBlip>
                <a:blip r:embed="rId4"/>
              </a:buBlip>
              <a:tabLst>
                <a:tab pos="1074738" algn="l"/>
              </a:tabLst>
            </a:pPr>
            <a:r>
              <a:rPr lang="en-GB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Visual intrusion is an issue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Turbine 1"/>
          <p:cNvPicPr>
            <a:picLocks noChangeAspect="1" noChangeArrowheads="1"/>
          </p:cNvPicPr>
          <p:nvPr/>
        </p:nvPicPr>
        <p:blipFill>
          <a:blip r:embed="rId2" cstate="print"/>
          <a:srcRect l="2937" t="1825" r="508" b="601"/>
          <a:stretch>
            <a:fillRect/>
          </a:stretch>
        </p:blipFill>
        <p:spPr bwMode="auto">
          <a:xfrm>
            <a:off x="0" y="679450"/>
            <a:ext cx="4772025" cy="554672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3" name="Picture 6" descr="turbine 2"/>
          <p:cNvPicPr>
            <a:picLocks noChangeAspect="1" noChangeArrowheads="1"/>
          </p:cNvPicPr>
          <p:nvPr/>
        </p:nvPicPr>
        <p:blipFill>
          <a:blip r:embed="rId3" cstate="print"/>
          <a:srcRect l="204" t="2736" r="1691" b="1427"/>
          <a:stretch>
            <a:fillRect/>
          </a:stretch>
        </p:blipFill>
        <p:spPr bwMode="auto">
          <a:xfrm>
            <a:off x="4130675" y="671513"/>
            <a:ext cx="5016500" cy="555307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806055" y="4981575"/>
            <a:ext cx="2153795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GB" sz="2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 MW</a:t>
            </a:r>
            <a:br>
              <a:rPr lang="en-GB" sz="2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GB" sz="2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Wind Turbines</a:t>
            </a:r>
          </a:p>
        </p:txBody>
      </p:sp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0" y="6216650"/>
            <a:ext cx="914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0" y="679450"/>
            <a:ext cx="914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6628705" y="91480"/>
            <a:ext cx="22637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Onshore Wind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2"/>
          <p:cNvSpPr txBox="1">
            <a:spLocks noChangeArrowheads="1"/>
          </p:cNvSpPr>
          <p:nvPr/>
        </p:nvSpPr>
        <p:spPr bwMode="auto">
          <a:xfrm>
            <a:off x="6542980" y="92075"/>
            <a:ext cx="234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Potential in UK</a:t>
            </a:r>
          </a:p>
        </p:txBody>
      </p:sp>
      <p:sp>
        <p:nvSpPr>
          <p:cNvPr id="3" name="Text Box 23"/>
          <p:cNvSpPr txBox="1">
            <a:spLocks noChangeArrowheads="1"/>
          </p:cNvSpPr>
          <p:nvPr/>
        </p:nvSpPr>
        <p:spPr bwMode="auto">
          <a:xfrm>
            <a:off x="467544" y="980728"/>
            <a:ext cx="554990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60363" indent="-360363">
              <a:defRPr/>
            </a:pPr>
            <a:r>
              <a:rPr lang="en-GB" dirty="0">
                <a:latin typeface="Arial" pitchFamily="34" charset="0"/>
                <a:cs typeface="Arial" pitchFamily="34" charset="0"/>
              </a:rPr>
              <a:t>UK’s annual demand for electricity ~350TWh/y</a:t>
            </a:r>
          </a:p>
          <a:p>
            <a:pPr marL="360363" indent="-360363">
              <a:defRPr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 marL="360363" indent="-360363">
              <a:defRPr/>
            </a:pPr>
            <a:r>
              <a:rPr lang="en-GB" dirty="0">
                <a:latin typeface="Arial" pitchFamily="34" charset="0"/>
                <a:cs typeface="Arial" pitchFamily="34" charset="0"/>
              </a:rPr>
              <a:t>UK’s wind technical potential ~ 1000TWh/y</a:t>
            </a:r>
          </a:p>
          <a:p>
            <a:pPr marL="360363" indent="-360363">
              <a:defRPr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 marL="360363" indent="-360363">
              <a:defRPr/>
            </a:pPr>
            <a:r>
              <a:rPr lang="en-GB" dirty="0">
                <a:latin typeface="Arial" pitchFamily="34" charset="0"/>
                <a:cs typeface="Arial" pitchFamily="34" charset="0"/>
              </a:rPr>
              <a:t>However, accessible/economic potential ~ 150TWh/y</a:t>
            </a:r>
          </a:p>
          <a:p>
            <a:pPr marL="360363" indent="-360363">
              <a:defRPr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 marL="263525" indent="-263525">
              <a:buClr>
                <a:schemeClr val="hlink"/>
              </a:buClr>
              <a:buSzPct val="90000"/>
              <a:buFontTx/>
              <a:buBlip>
                <a:blip r:embed="rId2"/>
              </a:buBlip>
              <a:defRPr/>
            </a:pPr>
            <a:r>
              <a:rPr lang="en-GB" dirty="0">
                <a:latin typeface="Arial" pitchFamily="34" charset="0"/>
                <a:cs typeface="Arial" pitchFamily="34" charset="0"/>
              </a:rPr>
              <a:t>Onshore – 50 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TWh</a:t>
            </a:r>
            <a:r>
              <a:rPr lang="en-GB" dirty="0">
                <a:latin typeface="Arial" pitchFamily="34" charset="0"/>
                <a:cs typeface="Arial" pitchFamily="34" charset="0"/>
              </a:rPr>
              <a:t>/y</a:t>
            </a:r>
          </a:p>
          <a:p>
            <a:pPr marL="263525" indent="-263525">
              <a:buClr>
                <a:schemeClr val="hlink"/>
              </a:buClr>
              <a:buSzPct val="90000"/>
              <a:buFontTx/>
              <a:buBlip>
                <a:blip r:embed="rId2"/>
              </a:buBlip>
              <a:defRPr/>
            </a:pPr>
            <a:r>
              <a:rPr lang="en-GB" dirty="0">
                <a:latin typeface="Arial" pitchFamily="34" charset="0"/>
                <a:cs typeface="Arial" pitchFamily="34" charset="0"/>
              </a:rPr>
              <a:t>Offshore – 100TWh/y </a:t>
            </a:r>
          </a:p>
        </p:txBody>
      </p:sp>
      <p:sp>
        <p:nvSpPr>
          <p:cNvPr id="4" name="Text Box 24"/>
          <p:cNvSpPr txBox="1">
            <a:spLocks noChangeArrowheads="1"/>
          </p:cNvSpPr>
          <p:nvPr/>
        </p:nvSpPr>
        <p:spPr bwMode="auto">
          <a:xfrm>
            <a:off x="467544" y="3717032"/>
            <a:ext cx="554461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3538" indent="-363538"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600 5MW turbines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replaces </a:t>
            </a:r>
            <a:r>
              <a:rPr lang="en-GB" dirty="0">
                <a:latin typeface="Arial" pitchFamily="34" charset="0"/>
                <a:cs typeface="Arial" pitchFamily="34" charset="0"/>
              </a:rPr>
              <a:t>1000 MW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conventional </a:t>
            </a:r>
            <a:r>
              <a:rPr lang="en-GB" dirty="0">
                <a:latin typeface="Arial" pitchFamily="34" charset="0"/>
                <a:cs typeface="Arial" pitchFamily="34" charset="0"/>
              </a:rPr>
              <a:t>generation</a:t>
            </a:r>
          </a:p>
          <a:p>
            <a:pPr marL="363538" indent="-363538">
              <a:buBlip>
                <a:blip r:embed="rId2"/>
              </a:buBlip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 marL="363538" indent="-363538"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Would meet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27% </a:t>
            </a:r>
            <a:r>
              <a:rPr lang="en-GB" dirty="0">
                <a:latin typeface="Arial" pitchFamily="34" charset="0"/>
                <a:cs typeface="Arial" pitchFamily="34" charset="0"/>
              </a:rPr>
              <a:t>of Scottish peak electricity demand</a:t>
            </a:r>
          </a:p>
        </p:txBody>
      </p:sp>
      <p:pic>
        <p:nvPicPr>
          <p:cNvPr id="5" name="Picture 6" descr="File:Pretty flamingos - geograph.org.uk - 578705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980728"/>
            <a:ext cx="3096344" cy="4196176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043608" y="980728"/>
          <a:ext cx="712879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/>
                <a:gridCol w="2664296"/>
              </a:tblGrid>
              <a:tr h="37084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Wind energy in </a:t>
                      </a:r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UK September 2012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Operational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Wind farms</a:t>
                      </a:r>
                      <a:endParaRPr lang="en-GB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357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Turbines Sept 2012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3873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Onshore installed capacity end 2012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5028 MW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Offshore installed capacity end 2012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2372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Total installed capacity Sept 2012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6858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827585" y="3501008"/>
          <a:ext cx="756083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8646"/>
                <a:gridCol w="2271913"/>
                <a:gridCol w="2520280"/>
              </a:tblGrid>
              <a:tr h="37084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Offshore Wind farms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Round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1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11 projects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1.1 GW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Round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2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15 projects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7.2 GW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Rounds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1 &amp; 2 extensions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2GW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Round 3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32.2 GW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Scottish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Territorial Waters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5 projects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25 GW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projected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966842" y="71414"/>
            <a:ext cx="19256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Wind Power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noaanews.noaa.gov/stories2011/images/vattenfall-image_3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6920" y="692696"/>
            <a:ext cx="7225480" cy="541911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6641543" y="87015"/>
            <a:ext cx="225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latin typeface="Arial" pitchFamily="34" charset="0"/>
                <a:cs typeface="Arial" pitchFamily="34" charset="0"/>
              </a:rPr>
              <a:t>Offshore wind</a:t>
            </a:r>
            <a:endParaRPr lang="en-GB" sz="24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876256" y="74017"/>
            <a:ext cx="2016125" cy="474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15000"/>
              </a:lnSpc>
              <a:buClr>
                <a:srgbClr val="3C7639"/>
              </a:buClr>
              <a:buSzPct val="90000"/>
              <a:buFont typeface="Wingdings" pitchFamily="2" charset="2"/>
              <a:buNone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Co-products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01625" y="892175"/>
            <a:ext cx="5062538" cy="5121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66700" indent="-266700" algn="l">
              <a:lnSpc>
                <a:spcPct val="150000"/>
              </a:lnSpc>
              <a:buClr>
                <a:schemeClr val="hlink"/>
              </a:buClr>
              <a:buSzPct val="85000"/>
              <a:buFont typeface="Wingdings" pitchFamily="2" charset="2"/>
              <a:buBlip>
                <a:blip r:embed="rId2"/>
              </a:buBlip>
            </a:pPr>
            <a:r>
              <a:rPr lang="en-GB" sz="2000" b="1" dirty="0">
                <a:latin typeface="Arial" pitchFamily="34" charset="0"/>
                <a:cs typeface="Arial" pitchFamily="34" charset="0"/>
              </a:rPr>
              <a:t>Forest operations</a:t>
            </a:r>
          </a:p>
          <a:p>
            <a:pPr marL="1076325" lvl="1" indent="-268288" algn="l">
              <a:lnSpc>
                <a:spcPct val="150000"/>
              </a:lnSpc>
              <a:buClr>
                <a:schemeClr val="hlink"/>
              </a:buClr>
              <a:buSzPct val="85000"/>
              <a:buFont typeface="Wingdings" pitchFamily="2" charset="2"/>
              <a:buBlip>
                <a:blip r:embed="rId2"/>
              </a:buBlip>
            </a:pPr>
            <a:r>
              <a:rPr lang="en-GB" sz="2000" dirty="0">
                <a:latin typeface="Arial" pitchFamily="34" charset="0"/>
                <a:cs typeface="Arial" pitchFamily="34" charset="0"/>
              </a:rPr>
              <a:t>Harvesting co-products</a:t>
            </a:r>
          </a:p>
          <a:p>
            <a:pPr marL="266700" indent="-266700" algn="l">
              <a:lnSpc>
                <a:spcPct val="150000"/>
              </a:lnSpc>
              <a:buClr>
                <a:schemeClr val="hlink"/>
              </a:buClr>
              <a:buSzPct val="85000"/>
              <a:buFont typeface="Wingdings" pitchFamily="2" charset="2"/>
              <a:buBlip>
                <a:blip r:embed="rId2"/>
              </a:buBlip>
            </a:pPr>
            <a:r>
              <a:rPr lang="en-GB" sz="2000" b="1" dirty="0">
                <a:latin typeface="Arial" pitchFamily="34" charset="0"/>
                <a:cs typeface="Arial" pitchFamily="34" charset="0"/>
              </a:rPr>
              <a:t>Forest products industry</a:t>
            </a:r>
          </a:p>
          <a:p>
            <a:pPr marL="1076325" lvl="1" indent="-268288" algn="l">
              <a:lnSpc>
                <a:spcPct val="150000"/>
              </a:lnSpc>
              <a:buClr>
                <a:schemeClr val="hlink"/>
              </a:buClr>
              <a:buSzPct val="85000"/>
              <a:buFont typeface="Wingdings" pitchFamily="2" charset="2"/>
              <a:buBlip>
                <a:blip r:embed="rId2"/>
              </a:buBlip>
            </a:pPr>
            <a:r>
              <a:rPr lang="en-GB" sz="2000" dirty="0">
                <a:latin typeface="Arial" pitchFamily="34" charset="0"/>
                <a:cs typeface="Arial" pitchFamily="34" charset="0"/>
              </a:rPr>
              <a:t>Chips &amp; sawdust</a:t>
            </a:r>
          </a:p>
          <a:p>
            <a:pPr marL="266700" indent="-266700" algn="l">
              <a:lnSpc>
                <a:spcPct val="150000"/>
              </a:lnSpc>
              <a:buClr>
                <a:schemeClr val="hlink"/>
              </a:buClr>
              <a:buSzPct val="85000"/>
              <a:buFont typeface="Wingdings" pitchFamily="2" charset="2"/>
              <a:buBlip>
                <a:blip r:embed="rId2"/>
              </a:buBlip>
            </a:pPr>
            <a:r>
              <a:rPr lang="en-GB" sz="2000" b="1" dirty="0">
                <a:latin typeface="Arial" pitchFamily="34" charset="0"/>
                <a:cs typeface="Arial" pitchFamily="34" charset="0"/>
              </a:rPr>
              <a:t>Agricultural operations</a:t>
            </a:r>
          </a:p>
          <a:p>
            <a:pPr marL="1076325" lvl="1" indent="-268288" algn="l">
              <a:lnSpc>
                <a:spcPct val="150000"/>
              </a:lnSpc>
              <a:buClr>
                <a:schemeClr val="hlink"/>
              </a:buClr>
              <a:buSzPct val="85000"/>
              <a:buFont typeface="Wingdings" pitchFamily="2" charset="2"/>
              <a:buBlip>
                <a:blip r:embed="rId2"/>
              </a:buBlip>
            </a:pPr>
            <a:r>
              <a:rPr lang="en-GB" sz="2000" dirty="0">
                <a:latin typeface="Arial" pitchFamily="34" charset="0"/>
                <a:cs typeface="Arial" pitchFamily="34" charset="0"/>
              </a:rPr>
              <a:t>Straw</a:t>
            </a:r>
          </a:p>
          <a:p>
            <a:pPr marL="1076325" lvl="1" indent="-268288" algn="l">
              <a:lnSpc>
                <a:spcPct val="150000"/>
              </a:lnSpc>
              <a:buClr>
                <a:schemeClr val="hlink"/>
              </a:buClr>
              <a:buSzPct val="85000"/>
              <a:buFont typeface="Wingdings" pitchFamily="2" charset="2"/>
              <a:buBlip>
                <a:blip r:embed="rId2"/>
              </a:buBlip>
            </a:pPr>
            <a:r>
              <a:rPr lang="en-GB" sz="2000" dirty="0" err="1">
                <a:latin typeface="Arial" pitchFamily="34" charset="0"/>
                <a:cs typeface="Arial" pitchFamily="34" charset="0"/>
              </a:rPr>
              <a:t>Bagasse</a:t>
            </a:r>
            <a:endParaRPr lang="en-GB" sz="2000" dirty="0">
              <a:latin typeface="Arial" pitchFamily="34" charset="0"/>
              <a:cs typeface="Arial" pitchFamily="34" charset="0"/>
            </a:endParaRPr>
          </a:p>
          <a:p>
            <a:pPr marL="1076325" lvl="1" indent="-268288" algn="l">
              <a:lnSpc>
                <a:spcPct val="150000"/>
              </a:lnSpc>
              <a:buClr>
                <a:schemeClr val="hlink"/>
              </a:buClr>
              <a:buSzPct val="85000"/>
              <a:buFont typeface="Wingdings" pitchFamily="2" charset="2"/>
              <a:buBlip>
                <a:blip r:embed="rId2"/>
              </a:buBlip>
            </a:pPr>
            <a:r>
              <a:rPr lang="en-GB" sz="2000" dirty="0">
                <a:latin typeface="Arial" pitchFamily="34" charset="0"/>
                <a:cs typeface="Arial" pitchFamily="34" charset="0"/>
              </a:rPr>
              <a:t>Animal wastes</a:t>
            </a:r>
          </a:p>
          <a:p>
            <a:pPr marL="266700" indent="-266700" algn="l">
              <a:lnSpc>
                <a:spcPct val="150000"/>
              </a:lnSpc>
              <a:buClr>
                <a:schemeClr val="hlink"/>
              </a:buClr>
              <a:buSzPct val="85000"/>
              <a:buFont typeface="Wingdings" pitchFamily="2" charset="2"/>
              <a:buBlip>
                <a:blip r:embed="rId2"/>
              </a:buBlip>
            </a:pPr>
            <a:r>
              <a:rPr lang="en-GB" sz="2000" b="1" dirty="0">
                <a:latin typeface="Arial" pitchFamily="34" charset="0"/>
                <a:cs typeface="Arial" pitchFamily="34" charset="0"/>
              </a:rPr>
              <a:t>Restaurants</a:t>
            </a:r>
          </a:p>
          <a:p>
            <a:pPr marL="1076325" lvl="1" indent="-268288" algn="l">
              <a:lnSpc>
                <a:spcPct val="150000"/>
              </a:lnSpc>
              <a:buClr>
                <a:schemeClr val="hlink"/>
              </a:buClr>
              <a:buSzPct val="85000"/>
              <a:buFont typeface="Wingdings" pitchFamily="2" charset="2"/>
              <a:buBlip>
                <a:blip r:embed="rId2"/>
              </a:buBlip>
            </a:pPr>
            <a:r>
              <a:rPr lang="en-GB" sz="2000" dirty="0">
                <a:latin typeface="Arial" pitchFamily="34" charset="0"/>
                <a:cs typeface="Arial" pitchFamily="34" charset="0"/>
              </a:rPr>
              <a:t>Old cooking oil</a:t>
            </a:r>
          </a:p>
          <a:p>
            <a:pPr marL="266700" indent="-266700" algn="l">
              <a:lnSpc>
                <a:spcPct val="150000"/>
              </a:lnSpc>
              <a:buClr>
                <a:schemeClr val="hlink"/>
              </a:buClr>
              <a:buSzPct val="85000"/>
              <a:buFont typeface="Wingdings" pitchFamily="2" charset="2"/>
              <a:buBlip>
                <a:blip r:embed="rId2"/>
              </a:buBlip>
            </a:pPr>
            <a:r>
              <a:rPr lang="en-GB" sz="2000" b="1" dirty="0">
                <a:latin typeface="Arial" pitchFamily="34" charset="0"/>
                <a:cs typeface="Arial" pitchFamily="34" charset="0"/>
              </a:rPr>
              <a:t>Seaweed processing industry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5649913" y="703263"/>
            <a:ext cx="3484562" cy="5497512"/>
            <a:chOff x="3559" y="443"/>
            <a:chExt cx="2195" cy="3463"/>
          </a:xfrm>
        </p:grpSpPr>
        <p:pic>
          <p:nvPicPr>
            <p:cNvPr id="5" name="Picture 5" descr="1490D Slash Bundler"/>
            <p:cNvPicPr>
              <a:picLocks noChangeAspect="1" noChangeArrowheads="1"/>
            </p:cNvPicPr>
            <p:nvPr/>
          </p:nvPicPr>
          <p:blipFill>
            <a:blip r:embed="rId3" cstate="print"/>
            <a:srcRect t="7365" b="10632"/>
            <a:stretch>
              <a:fillRect/>
            </a:stretch>
          </p:blipFill>
          <p:spPr bwMode="auto">
            <a:xfrm>
              <a:off x="3607" y="483"/>
              <a:ext cx="2109" cy="1143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pic>
          <p:nvPicPr>
            <p:cNvPr id="6" name="Picture 6" descr="10195"/>
            <p:cNvPicPr>
              <a:picLocks noChangeAspect="1" noChangeArrowheads="1"/>
            </p:cNvPicPr>
            <p:nvPr/>
          </p:nvPicPr>
          <p:blipFill>
            <a:blip r:embed="rId4" cstate="print"/>
            <a:srcRect t="18631"/>
            <a:stretch>
              <a:fillRect/>
            </a:stretch>
          </p:blipFill>
          <p:spPr bwMode="auto">
            <a:xfrm>
              <a:off x="3607" y="1668"/>
              <a:ext cx="2109" cy="1117"/>
            </a:xfrm>
            <a:prstGeom prst="rect">
              <a:avLst/>
            </a:prstGeom>
            <a:noFill/>
          </p:spPr>
        </p:pic>
        <p:pic>
          <p:nvPicPr>
            <p:cNvPr id="7" name="Picture 7" descr="Field of round straw bales"/>
            <p:cNvPicPr>
              <a:picLocks noChangeAspect="1" noChangeArrowheads="1"/>
            </p:cNvPicPr>
            <p:nvPr/>
          </p:nvPicPr>
          <p:blipFill>
            <a:blip r:embed="rId5" cstate="print"/>
            <a:srcRect l="3413" t="10287" b="25833"/>
            <a:stretch>
              <a:fillRect/>
            </a:stretch>
          </p:blipFill>
          <p:spPr bwMode="auto">
            <a:xfrm>
              <a:off x="3607" y="2811"/>
              <a:ext cx="2109" cy="1055"/>
            </a:xfrm>
            <a:prstGeom prst="rect">
              <a:avLst/>
            </a:prstGeom>
            <a:noFill/>
          </p:spPr>
        </p:pic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559" y="450"/>
              <a:ext cx="54" cy="34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5700" y="453"/>
              <a:ext cx="54" cy="34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 rot="-5400000">
              <a:off x="4637" y="561"/>
              <a:ext cx="52" cy="21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 rot="-5400000">
              <a:off x="4637" y="1710"/>
              <a:ext cx="52" cy="21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 rot="-5400000">
              <a:off x="4631" y="2795"/>
              <a:ext cx="52" cy="217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 rot="-5400000">
              <a:off x="4631" y="-616"/>
              <a:ext cx="52" cy="217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SSWD0880"/>
          <p:cNvPicPr>
            <a:picLocks noChangeAspect="1" noChangeArrowheads="1"/>
          </p:cNvPicPr>
          <p:nvPr/>
        </p:nvPicPr>
        <p:blipFill>
          <a:blip r:embed="rId2" cstate="print"/>
          <a:srcRect l="6235" t="-8" b="1343"/>
          <a:stretch>
            <a:fillRect/>
          </a:stretch>
        </p:blipFill>
        <p:spPr bwMode="auto">
          <a:xfrm>
            <a:off x="0" y="676275"/>
            <a:ext cx="9144000" cy="5530850"/>
          </a:xfrm>
          <a:prstGeom prst="rect">
            <a:avLst/>
          </a:prstGeom>
          <a:noFill/>
        </p:spPr>
      </p:pic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0" y="6272213"/>
            <a:ext cx="914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0" y="677863"/>
            <a:ext cx="914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12725" y="1001713"/>
            <a:ext cx="8416925" cy="1336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34988" indent="-534988" algn="l">
              <a:spcBef>
                <a:spcPct val="40000"/>
              </a:spcBef>
              <a:buClr>
                <a:schemeClr val="bg1"/>
              </a:buClr>
              <a:buFont typeface="Wingdings" pitchFamily="2" charset="2"/>
              <a:buChar char="n"/>
              <a:tabLst>
                <a:tab pos="1074738" algn="l"/>
              </a:tabLst>
            </a:pPr>
            <a:r>
              <a:rPr lang="en-GB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Greater wind speeds and less turbulence off-shore prolongs life</a:t>
            </a:r>
          </a:p>
          <a:p>
            <a:pPr marL="534988" indent="-534988" algn="l">
              <a:spcBef>
                <a:spcPct val="40000"/>
              </a:spcBef>
              <a:buClr>
                <a:schemeClr val="bg1"/>
              </a:buClr>
              <a:buFont typeface="Wingdings" pitchFamily="2" charset="2"/>
              <a:buChar char="n"/>
              <a:tabLst>
                <a:tab pos="1074738" algn="l"/>
              </a:tabLst>
            </a:pPr>
            <a:r>
              <a:rPr lang="en-GB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Lower visual intrusion</a:t>
            </a:r>
          </a:p>
          <a:p>
            <a:pPr marL="534988" indent="-534988" algn="l">
              <a:spcBef>
                <a:spcPct val="40000"/>
              </a:spcBef>
              <a:buClr>
                <a:schemeClr val="bg1"/>
              </a:buClr>
              <a:buFont typeface="Wingdings" pitchFamily="2" charset="2"/>
              <a:buChar char="n"/>
              <a:tabLst>
                <a:tab pos="1074738" algn="l"/>
              </a:tabLst>
            </a:pPr>
            <a:r>
              <a:rPr lang="en-GB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Wildlife issues – birds, sea mammals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611243" y="82550"/>
            <a:ext cx="228123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GB" sz="2400" b="1" dirty="0">
                <a:latin typeface="Arial" pitchFamily="34" charset="0"/>
                <a:cs typeface="Arial" pitchFamily="34" charset="0"/>
              </a:rPr>
              <a:t>Offshore Wind</a:t>
            </a:r>
          </a:p>
        </p:txBody>
      </p:sp>
      <p:sp>
        <p:nvSpPr>
          <p:cNvPr id="7" name="Rectangle 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static.guim.co.uk/sys-images/Environment/Pix/pictures/2010/01/08/WIND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6976" y="692696"/>
            <a:ext cx="4159398" cy="5425302"/>
          </a:xfrm>
          <a:prstGeom prst="rect">
            <a:avLst/>
          </a:prstGeom>
          <a:noFill/>
        </p:spPr>
      </p:pic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6611243" y="95250"/>
            <a:ext cx="228123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GB" sz="2400" b="1" dirty="0">
                <a:latin typeface="Arial" pitchFamily="34" charset="0"/>
                <a:cs typeface="Arial" pitchFamily="34" charset="0"/>
              </a:rPr>
              <a:t>Offshore Wind</a:t>
            </a:r>
          </a:p>
        </p:txBody>
      </p:sp>
      <p:sp>
        <p:nvSpPr>
          <p:cNvPr id="4" name="Rectangle 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Picture2"/>
          <p:cNvPicPr>
            <a:picLocks noChangeAspect="1" noChangeArrowheads="1"/>
          </p:cNvPicPr>
          <p:nvPr/>
        </p:nvPicPr>
        <p:blipFill>
          <a:blip r:embed="rId2" cstate="print"/>
          <a:srcRect l="3531" t="-3217" r="3175" b="246"/>
          <a:stretch>
            <a:fillRect/>
          </a:stretch>
        </p:blipFill>
        <p:spPr bwMode="auto">
          <a:xfrm>
            <a:off x="0" y="500063"/>
            <a:ext cx="9144000" cy="5719762"/>
          </a:xfrm>
          <a:prstGeom prst="rect">
            <a:avLst/>
          </a:prstGeom>
          <a:noFill/>
        </p:spPr>
      </p:pic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0" y="6208713"/>
            <a:ext cx="914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0" y="666750"/>
            <a:ext cx="914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6611243" y="95250"/>
            <a:ext cx="228123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GB" sz="2400" b="1" dirty="0">
                <a:latin typeface="Arial" pitchFamily="34" charset="0"/>
                <a:cs typeface="Arial" pitchFamily="34" charset="0"/>
              </a:rPr>
              <a:t>Offshore Wind</a:t>
            </a:r>
          </a:p>
        </p:txBody>
      </p:sp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/>
        </p:nvSpPr>
        <p:spPr bwMode="auto">
          <a:xfrm>
            <a:off x="0" y="6018213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0" y="836613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Line 25"/>
          <p:cNvSpPr>
            <a:spLocks noChangeShapeType="1"/>
          </p:cNvSpPr>
          <p:nvPr/>
        </p:nvSpPr>
        <p:spPr bwMode="auto">
          <a:xfrm>
            <a:off x="2120900" y="3805238"/>
            <a:ext cx="6635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933450" y="974725"/>
            <a:ext cx="7408863" cy="366713"/>
            <a:chOff x="549" y="686"/>
            <a:chExt cx="4667" cy="231"/>
          </a:xfrm>
        </p:grpSpPr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549" y="686"/>
              <a:ext cx="43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GB" b="1" dirty="0">
                  <a:latin typeface="Arial" pitchFamily="34" charset="0"/>
                  <a:cs typeface="Arial" pitchFamily="34" charset="0"/>
                </a:rPr>
                <a:t>2000</a:t>
              </a:r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606" y="686"/>
              <a:ext cx="43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GB" b="1">
                  <a:latin typeface="Arial" pitchFamily="34" charset="0"/>
                  <a:cs typeface="Arial" pitchFamily="34" charset="0"/>
                </a:rPr>
                <a:t>2005</a:t>
              </a:r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2665" y="686"/>
              <a:ext cx="43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GB" b="1">
                  <a:latin typeface="Arial" pitchFamily="34" charset="0"/>
                  <a:cs typeface="Arial" pitchFamily="34" charset="0"/>
                </a:rPr>
                <a:t>2010</a:t>
              </a:r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Text Box 10"/>
            <p:cNvSpPr txBox="1">
              <a:spLocks noChangeArrowheads="1"/>
            </p:cNvSpPr>
            <p:nvPr/>
          </p:nvSpPr>
          <p:spPr bwMode="auto">
            <a:xfrm>
              <a:off x="3722" y="686"/>
              <a:ext cx="43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GB" b="1">
                  <a:latin typeface="Arial" pitchFamily="34" charset="0"/>
                  <a:cs typeface="Arial" pitchFamily="34" charset="0"/>
                </a:rPr>
                <a:t>2015</a:t>
              </a:r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4780" y="686"/>
              <a:ext cx="43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GB" b="1">
                  <a:latin typeface="Arial" pitchFamily="34" charset="0"/>
                  <a:cs typeface="Arial" pitchFamily="34" charset="0"/>
                </a:rPr>
                <a:t>2020</a:t>
              </a:r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4259263" y="1370013"/>
            <a:ext cx="1866900" cy="739775"/>
          </a:xfrm>
          <a:prstGeom prst="rect">
            <a:avLst/>
          </a:prstGeom>
          <a:gradFill rotWithShape="1">
            <a:gsLst>
              <a:gs pos="0">
                <a:srgbClr val="FF9900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sz="1400" b="1">
                <a:latin typeface="Arial" pitchFamily="34" charset="0"/>
                <a:cs typeface="Arial" pitchFamily="34" charset="0"/>
              </a:rPr>
              <a:t>Biomass may be</a:t>
            </a:r>
          </a:p>
          <a:p>
            <a:pPr algn="l"/>
            <a:r>
              <a:rPr lang="en-GB" sz="1400" b="1">
                <a:latin typeface="Arial" pitchFamily="34" charset="0"/>
                <a:cs typeface="Arial" pitchFamily="34" charset="0"/>
              </a:rPr>
              <a:t>economically viable</a:t>
            </a:r>
          </a:p>
          <a:p>
            <a:pPr algn="l"/>
            <a:r>
              <a:rPr lang="en-GB" sz="1400" b="1">
                <a:latin typeface="Arial" pitchFamily="34" charset="0"/>
                <a:cs typeface="Arial" pitchFamily="34" charset="0"/>
              </a:rPr>
              <a:t>in mid-2010’s</a:t>
            </a:r>
            <a:endParaRPr lang="en-US" sz="14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6759575" y="2205038"/>
            <a:ext cx="1731963" cy="739775"/>
          </a:xfrm>
          <a:prstGeom prst="rect">
            <a:avLst/>
          </a:prstGeom>
          <a:gradFill rotWithShape="1">
            <a:gsLst>
              <a:gs pos="0">
                <a:srgbClr val="CC66FF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PV may be</a:t>
            </a:r>
          </a:p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economically viable</a:t>
            </a:r>
          </a:p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post-2020</a:t>
            </a: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784225" y="1370013"/>
            <a:ext cx="1247775" cy="739775"/>
          </a:xfrm>
          <a:prstGeom prst="rect">
            <a:avLst/>
          </a:prstGeom>
          <a:gradFill rotWithShape="1">
            <a:gsLst>
              <a:gs pos="0">
                <a:srgbClr val="B7B7E7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sz="1400" dirty="0">
                <a:latin typeface="Arial" pitchFamily="34" charset="0"/>
                <a:cs typeface="Arial" pitchFamily="34" charset="0"/>
              </a:rPr>
              <a:t>2001/06</a:t>
            </a:r>
          </a:p>
          <a:p>
            <a:pPr algn="l"/>
            <a:r>
              <a:rPr lang="en-GB" sz="1400" dirty="0">
                <a:latin typeface="Arial" pitchFamily="34" charset="0"/>
                <a:cs typeface="Arial" pitchFamily="34" charset="0"/>
              </a:rPr>
              <a:t>Bioenergy</a:t>
            </a:r>
          </a:p>
          <a:p>
            <a:pPr algn="l"/>
            <a:r>
              <a:rPr lang="en-GB" sz="1400" dirty="0">
                <a:latin typeface="Arial" pitchFamily="34" charset="0"/>
                <a:cs typeface="Arial" pitchFamily="34" charset="0"/>
              </a:rPr>
              <a:t>capital grants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930275" y="2205038"/>
            <a:ext cx="1603375" cy="739775"/>
          </a:xfrm>
          <a:prstGeom prst="rect">
            <a:avLst/>
          </a:prstGeom>
          <a:gradFill rotWithShape="1">
            <a:gsLst>
              <a:gs pos="0">
                <a:srgbClr val="B7B7E7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2002 – 2012</a:t>
            </a:r>
          </a:p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PV demonstration</a:t>
            </a:r>
          </a:p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programme</a:t>
            </a: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930275" y="3071813"/>
            <a:ext cx="7915275" cy="314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2002 – 2027: Operation of the Renewables Obligation</a:t>
            </a: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385763" y="3492500"/>
            <a:ext cx="1701800" cy="739775"/>
          </a:xfrm>
          <a:prstGeom prst="rect">
            <a:avLst/>
          </a:prstGeom>
          <a:solidFill>
            <a:srgbClr val="A5C1F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2003</a:t>
            </a:r>
          </a:p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2</a:t>
            </a:r>
            <a:r>
              <a:rPr lang="en-GB" sz="1400" baseline="30000">
                <a:latin typeface="Arial" pitchFamily="34" charset="0"/>
                <a:cs typeface="Arial" pitchFamily="34" charset="0"/>
              </a:rPr>
              <a:t>nd</a:t>
            </a:r>
            <a:r>
              <a:rPr lang="en-GB" sz="1400">
                <a:latin typeface="Arial" pitchFamily="34" charset="0"/>
                <a:cs typeface="Arial" pitchFamily="34" charset="0"/>
              </a:rPr>
              <a:t> allocation</a:t>
            </a:r>
          </a:p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Offshore wind sites</a:t>
            </a: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2784475" y="3492500"/>
            <a:ext cx="1701800" cy="73977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2005</a:t>
            </a:r>
          </a:p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Install 1</a:t>
            </a:r>
            <a:r>
              <a:rPr lang="en-GB" sz="1400" baseline="30000">
                <a:latin typeface="Arial" pitchFamily="34" charset="0"/>
                <a:cs typeface="Arial" pitchFamily="34" charset="0"/>
              </a:rPr>
              <a:t>st</a:t>
            </a:r>
            <a:r>
              <a:rPr lang="en-GB" sz="1400">
                <a:latin typeface="Arial" pitchFamily="34" charset="0"/>
                <a:cs typeface="Arial" pitchFamily="34" charset="0"/>
              </a:rPr>
              <a:t> round</a:t>
            </a:r>
          </a:p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Offshore wind sites</a:t>
            </a: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5354638" y="3459163"/>
            <a:ext cx="1701800" cy="739775"/>
          </a:xfrm>
          <a:prstGeom prst="rect">
            <a:avLst/>
          </a:prstGeom>
          <a:gradFill rotWithShape="1">
            <a:gsLst>
              <a:gs pos="0">
                <a:srgbClr val="CC66FF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2005 onwards</a:t>
            </a:r>
          </a:p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Install further </a:t>
            </a:r>
          </a:p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Offshore wind sites</a:t>
            </a: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385763" y="4899025"/>
            <a:ext cx="2035175" cy="952500"/>
          </a:xfrm>
          <a:prstGeom prst="rect">
            <a:avLst/>
          </a:prstGeom>
          <a:solidFill>
            <a:srgbClr val="A5C1F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2003</a:t>
            </a:r>
          </a:p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Incentive framework for</a:t>
            </a:r>
          </a:p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Distributed generation</a:t>
            </a:r>
          </a:p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Implement April 2005</a:t>
            </a: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2749550" y="4335463"/>
            <a:ext cx="1092200" cy="5270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2005/06</a:t>
            </a:r>
          </a:p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Review RO</a:t>
            </a: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 Box 22"/>
          <p:cNvSpPr txBox="1">
            <a:spLocks noChangeArrowheads="1"/>
          </p:cNvSpPr>
          <p:nvPr/>
        </p:nvSpPr>
        <p:spPr bwMode="auto">
          <a:xfrm>
            <a:off x="5319713" y="4233863"/>
            <a:ext cx="2805112" cy="739775"/>
          </a:xfrm>
          <a:prstGeom prst="rect">
            <a:avLst/>
          </a:prstGeom>
          <a:gradFill rotWithShape="1">
            <a:gsLst>
              <a:gs pos="0">
                <a:srgbClr val="FF9900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2010 – 2015+</a:t>
            </a:r>
          </a:p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Wave &amp; tidal technologies</a:t>
            </a:r>
          </a:p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may become commercially viable</a:t>
            </a: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>
            <a:off x="2032000" y="1739900"/>
            <a:ext cx="22304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>
            <a:off x="2533650" y="2517775"/>
            <a:ext cx="426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Line 26"/>
          <p:cNvSpPr>
            <a:spLocks noChangeShapeType="1"/>
          </p:cNvSpPr>
          <p:nvPr/>
        </p:nvSpPr>
        <p:spPr bwMode="auto">
          <a:xfrm>
            <a:off x="4506913" y="3784600"/>
            <a:ext cx="774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Line 27"/>
          <p:cNvSpPr>
            <a:spLocks noChangeShapeType="1"/>
          </p:cNvSpPr>
          <p:nvPr/>
        </p:nvSpPr>
        <p:spPr bwMode="auto">
          <a:xfrm>
            <a:off x="6662738" y="3751263"/>
            <a:ext cx="3698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2735263" y="4986338"/>
            <a:ext cx="1898650" cy="73977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2005</a:t>
            </a:r>
          </a:p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Next distribution price</a:t>
            </a:r>
          </a:p>
          <a:p>
            <a:pPr algn="l"/>
            <a:r>
              <a:rPr lang="en-GB" sz="1400">
                <a:latin typeface="Arial" pitchFamily="34" charset="0"/>
                <a:cs typeface="Arial" pitchFamily="34" charset="0"/>
              </a:rPr>
              <a:t>Control implemented</a:t>
            </a: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Line 29"/>
          <p:cNvSpPr>
            <a:spLocks noChangeShapeType="1"/>
          </p:cNvSpPr>
          <p:nvPr/>
        </p:nvSpPr>
        <p:spPr bwMode="auto">
          <a:xfrm>
            <a:off x="2420938" y="5346700"/>
            <a:ext cx="2825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Line 30"/>
          <p:cNvSpPr>
            <a:spLocks noChangeShapeType="1"/>
          </p:cNvSpPr>
          <p:nvPr/>
        </p:nvSpPr>
        <p:spPr bwMode="auto">
          <a:xfrm>
            <a:off x="7650163" y="4514850"/>
            <a:ext cx="3524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Line 36"/>
          <p:cNvSpPr>
            <a:spLocks noChangeShapeType="1"/>
          </p:cNvSpPr>
          <p:nvPr/>
        </p:nvSpPr>
        <p:spPr bwMode="auto">
          <a:xfrm>
            <a:off x="8035925" y="2378075"/>
            <a:ext cx="3698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Line 37"/>
          <p:cNvSpPr>
            <a:spLocks noChangeShapeType="1"/>
          </p:cNvSpPr>
          <p:nvPr/>
        </p:nvSpPr>
        <p:spPr bwMode="auto">
          <a:xfrm>
            <a:off x="8405813" y="3206750"/>
            <a:ext cx="3698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 Box 39"/>
          <p:cNvSpPr txBox="1">
            <a:spLocks noChangeArrowheads="1"/>
          </p:cNvSpPr>
          <p:nvPr/>
        </p:nvSpPr>
        <p:spPr bwMode="auto">
          <a:xfrm>
            <a:off x="7439055" y="71414"/>
            <a:ext cx="14192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Timeline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0" y="6011863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33"/>
          <p:cNvSpPr txBox="1">
            <a:spLocks noChangeArrowheads="1"/>
          </p:cNvSpPr>
          <p:nvPr/>
        </p:nvSpPr>
        <p:spPr bwMode="auto">
          <a:xfrm>
            <a:off x="6928481" y="87015"/>
            <a:ext cx="196399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 b="1" dirty="0" err="1">
                <a:latin typeface="Arial" pitchFamily="34" charset="0"/>
                <a:cs typeface="Arial" pitchFamily="34" charset="0"/>
              </a:rPr>
              <a:t>Renewables</a:t>
            </a:r>
            <a:endParaRPr lang="en-GB" sz="24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1547834" y="1071546"/>
          <a:ext cx="6552558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186"/>
                <a:gridCol w="2184186"/>
                <a:gridCol w="2184186"/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Electricity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Heat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Transport Fuels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Biomass </a:t>
                      </a:r>
                      <a:r>
                        <a:rPr lang="en-GB" sz="2000" b="1" baseline="3000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Biomass </a:t>
                      </a:r>
                      <a:r>
                        <a:rPr lang="en-GB" sz="2000" b="1" baseline="3000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Biomass </a:t>
                      </a:r>
                      <a:r>
                        <a:rPr lang="en-GB" sz="2000" b="1" baseline="3000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Fuel Cells </a:t>
                      </a:r>
                      <a:r>
                        <a:rPr lang="en-GB" sz="2000" b="1" baseline="3000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Geothermal </a:t>
                      </a:r>
                      <a:r>
                        <a:rPr lang="en-GB" sz="2000" b="1" baseline="3000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Fuel Cells </a:t>
                      </a:r>
                      <a:r>
                        <a:rPr lang="en-GB" sz="2000" b="1" baseline="3000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Geothermal </a:t>
                      </a:r>
                      <a:r>
                        <a:rPr lang="en-GB" sz="2000" b="1" baseline="3000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Solar </a:t>
                      </a:r>
                      <a:r>
                        <a:rPr lang="en-GB" sz="2000" b="1" baseline="30000" dirty="0" smtClean="0">
                          <a:solidFill>
                            <a:srgbClr val="00B050"/>
                          </a:solidFill>
                          <a:latin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Hydro </a:t>
                      </a:r>
                      <a:r>
                        <a:rPr lang="en-GB" sz="2000" b="1" baseline="30000" dirty="0" smtClean="0">
                          <a:solidFill>
                            <a:srgbClr val="7030A0"/>
                          </a:solidFill>
                          <a:latin typeface="Arial" pitchFamily="34" charset="0"/>
                          <a:cs typeface="Arial" pitchFamily="34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C – Continuous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Solar </a:t>
                      </a:r>
                      <a:r>
                        <a:rPr lang="en-GB" sz="2000" b="1" baseline="30000" dirty="0" smtClean="0">
                          <a:solidFill>
                            <a:srgbClr val="00B050"/>
                          </a:solidFill>
                          <a:latin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solidFill>
                            <a:srgbClr val="FFC000"/>
                          </a:solidFill>
                          <a:latin typeface="Arial" pitchFamily="34" charset="0"/>
                          <a:cs typeface="Arial" pitchFamily="34" charset="0"/>
                        </a:rPr>
                        <a:t>I – Intermittent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Tidal </a:t>
                      </a:r>
                      <a:r>
                        <a:rPr lang="en-GB" sz="2000" b="1" baseline="30000" dirty="0" smtClean="0">
                          <a:solidFill>
                            <a:srgbClr val="00B0F0"/>
                          </a:solidFill>
                          <a:latin typeface="Arial" pitchFamily="34" charset="0"/>
                          <a:cs typeface="Arial" pitchFamily="34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solidFill>
                            <a:srgbClr val="7030A0"/>
                          </a:solidFill>
                          <a:latin typeface="Arial" pitchFamily="34" charset="0"/>
                          <a:cs typeface="Arial" pitchFamily="34" charset="0"/>
                        </a:rPr>
                        <a:t>M – Moderate</a:t>
                      </a:r>
                      <a:endParaRPr lang="en-US" sz="20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Wave power </a:t>
                      </a:r>
                      <a:r>
                        <a:rPr lang="en-GB" sz="2000" b="1" baseline="30000" dirty="0" smtClean="0">
                          <a:solidFill>
                            <a:srgbClr val="00B050"/>
                          </a:solidFill>
                          <a:latin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solidFill>
                            <a:srgbClr val="00B0F0"/>
                          </a:solidFill>
                          <a:latin typeface="Arial" pitchFamily="34" charset="0"/>
                          <a:cs typeface="Arial" pitchFamily="34" charset="0"/>
                        </a:rPr>
                        <a:t>R – Regular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Wind power </a:t>
                      </a:r>
                      <a:r>
                        <a:rPr lang="en-GB" sz="2000" b="1" baseline="30000" dirty="0" err="1" smtClean="0">
                          <a:solidFill>
                            <a:srgbClr val="FFC000"/>
                          </a:solidFill>
                          <a:latin typeface="Arial" pitchFamily="34" charset="0"/>
                          <a:cs typeface="Arial" pitchFamily="34" charset="0"/>
                        </a:rPr>
                        <a:t>i</a:t>
                      </a:r>
                      <a:endParaRPr lang="en-GB" sz="2000" b="1" baseline="30000" dirty="0" smtClean="0">
                        <a:solidFill>
                          <a:srgbClr val="FFC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solidFill>
                            <a:srgbClr val="00B050"/>
                          </a:solidFill>
                          <a:latin typeface="Arial" pitchFamily="34" charset="0"/>
                          <a:cs typeface="Arial" pitchFamily="34" charset="0"/>
                        </a:rPr>
                        <a:t>V – Variable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4"/>
          <p:cNvSpPr txBox="1">
            <a:spLocks noChangeArrowheads="1"/>
          </p:cNvSpPr>
          <p:nvPr/>
        </p:nvSpPr>
        <p:spPr bwMode="auto">
          <a:xfrm>
            <a:off x="4768155" y="91480"/>
            <a:ext cx="412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Oil-rich plants for biodiesel</a:t>
            </a:r>
          </a:p>
        </p:txBody>
      </p: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395288" y="620713"/>
            <a:ext cx="8569325" cy="5494337"/>
            <a:chOff x="249" y="391"/>
            <a:chExt cx="5398" cy="3461"/>
          </a:xfrm>
        </p:grpSpPr>
        <p:pic>
          <p:nvPicPr>
            <p:cNvPr id="4" name="Picture 17" descr="jatropha-pruni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33" y="2489"/>
              <a:ext cx="1814" cy="1363"/>
            </a:xfrm>
            <a:prstGeom prst="rect">
              <a:avLst/>
            </a:prstGeom>
            <a:noFill/>
          </p:spPr>
        </p:pic>
        <p:pic>
          <p:nvPicPr>
            <p:cNvPr id="5" name="Picture 18" descr="535kgoilpal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9" y="2251"/>
              <a:ext cx="2132" cy="1601"/>
            </a:xfrm>
            <a:prstGeom prst="rect">
              <a:avLst/>
            </a:prstGeom>
            <a:noFill/>
          </p:spPr>
        </p:pic>
        <p:sp>
          <p:nvSpPr>
            <p:cNvPr id="6" name="Text Box 19"/>
            <p:cNvSpPr txBox="1">
              <a:spLocks noChangeArrowheads="1"/>
            </p:cNvSpPr>
            <p:nvPr/>
          </p:nvSpPr>
          <p:spPr bwMode="auto">
            <a:xfrm>
              <a:off x="938" y="2001"/>
              <a:ext cx="75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2000" b="1" dirty="0">
                  <a:latin typeface="Arial" pitchFamily="34" charset="0"/>
                  <a:cs typeface="Arial" pitchFamily="34" charset="0"/>
                </a:rPr>
                <a:t>Oil Palm</a:t>
              </a:r>
            </a:p>
          </p:txBody>
        </p:sp>
        <p:pic>
          <p:nvPicPr>
            <p:cNvPr id="7" name="Picture 20" descr="Oil seed rape crop (BBC)"/>
            <p:cNvPicPr>
              <a:picLocks noChangeAspect="1" noChangeArrowheads="1"/>
            </p:cNvPicPr>
            <p:nvPr/>
          </p:nvPicPr>
          <p:blipFill>
            <a:blip r:embed="rId4" cstate="print"/>
            <a:srcRect l="2263" t="1163" r="1047" b="1842"/>
            <a:stretch>
              <a:fillRect/>
            </a:stretch>
          </p:blipFill>
          <p:spPr bwMode="auto">
            <a:xfrm>
              <a:off x="249" y="649"/>
              <a:ext cx="2132" cy="1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21"/>
            <p:cNvSpPr txBox="1">
              <a:spLocks noChangeArrowheads="1"/>
            </p:cNvSpPr>
            <p:nvPr/>
          </p:nvSpPr>
          <p:spPr bwMode="auto">
            <a:xfrm>
              <a:off x="720" y="391"/>
              <a:ext cx="1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2000" b="1" dirty="0">
                  <a:latin typeface="Arial" pitchFamily="34" charset="0"/>
                  <a:cs typeface="Arial" pitchFamily="34" charset="0"/>
                </a:rPr>
                <a:t>Oil Seed Rape</a:t>
              </a:r>
            </a:p>
          </p:txBody>
        </p:sp>
        <p:pic>
          <p:nvPicPr>
            <p:cNvPr id="9" name="Picture 22" descr="Nni20080520D20HH0270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426" y="2526"/>
              <a:ext cx="1380" cy="1326"/>
            </a:xfrm>
            <a:prstGeom prst="rect">
              <a:avLst/>
            </a:prstGeom>
            <a:noFill/>
          </p:spPr>
        </p:pic>
        <p:sp>
          <p:nvSpPr>
            <p:cNvPr id="10" name="Text Box 23"/>
            <p:cNvSpPr txBox="1">
              <a:spLocks noChangeArrowheads="1"/>
            </p:cNvSpPr>
            <p:nvPr/>
          </p:nvSpPr>
          <p:spPr bwMode="auto">
            <a:xfrm>
              <a:off x="2653" y="2251"/>
              <a:ext cx="95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2000" b="1" dirty="0">
                  <a:latin typeface="Arial" pitchFamily="34" charset="0"/>
                  <a:cs typeface="Arial" pitchFamily="34" charset="0"/>
                </a:rPr>
                <a:t>Microalgae</a:t>
              </a:r>
            </a:p>
          </p:txBody>
        </p:sp>
        <p:pic>
          <p:nvPicPr>
            <p:cNvPr id="11" name="Picture 25" descr="biopact_pongamia_pinnata_seeds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426" y="1038"/>
              <a:ext cx="1336" cy="895"/>
            </a:xfrm>
            <a:prstGeom prst="rect">
              <a:avLst/>
            </a:prstGeom>
            <a:noFill/>
          </p:spPr>
        </p:pic>
        <p:sp>
          <p:nvSpPr>
            <p:cNvPr id="12" name="Text Box 27"/>
            <p:cNvSpPr txBox="1">
              <a:spLocks noChangeArrowheads="1"/>
            </p:cNvSpPr>
            <p:nvPr/>
          </p:nvSpPr>
          <p:spPr bwMode="auto">
            <a:xfrm>
              <a:off x="2787" y="754"/>
              <a:ext cx="6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2000" b="1">
                  <a:latin typeface="Arial" pitchFamily="34" charset="0"/>
                  <a:cs typeface="Arial" pitchFamily="34" charset="0"/>
                </a:rPr>
                <a:t>Karanj</a:t>
              </a:r>
            </a:p>
          </p:txBody>
        </p:sp>
        <p:pic>
          <p:nvPicPr>
            <p:cNvPr id="13" name="Picture 15" descr="jatropha-curcas-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833" y="579"/>
              <a:ext cx="1814" cy="1354"/>
            </a:xfrm>
            <a:prstGeom prst="rect">
              <a:avLst/>
            </a:prstGeom>
            <a:noFill/>
          </p:spPr>
        </p:pic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4468" y="2115"/>
              <a:ext cx="81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GB" sz="2000" b="1" dirty="0" err="1">
                  <a:latin typeface="Arial" pitchFamily="34" charset="0"/>
                  <a:cs typeface="Arial" pitchFamily="34" charset="0"/>
                </a:rPr>
                <a:t>Jatropha</a:t>
              </a:r>
              <a:endParaRPr lang="en-GB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4744342" y="91480"/>
            <a:ext cx="41481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Sugar &amp; Starch </a:t>
            </a:r>
            <a:r>
              <a:rPr lang="en-GB" sz="2400" b="1" dirty="0" err="1">
                <a:latin typeface="Arial" pitchFamily="34" charset="0"/>
                <a:cs typeface="Arial" pitchFamily="34" charset="0"/>
              </a:rPr>
              <a:t>Feedstocks</a:t>
            </a:r>
            <a:endParaRPr lang="en-GB" sz="24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250825" y="836613"/>
            <a:ext cx="8642350" cy="5081587"/>
            <a:chOff x="158" y="527"/>
            <a:chExt cx="5444" cy="3201"/>
          </a:xfrm>
        </p:grpSpPr>
        <p:sp>
          <p:nvSpPr>
            <p:cNvPr id="4" name="Text Box 8"/>
            <p:cNvSpPr txBox="1">
              <a:spLocks noChangeArrowheads="1"/>
            </p:cNvSpPr>
            <p:nvPr/>
          </p:nvSpPr>
          <p:spPr bwMode="auto">
            <a:xfrm>
              <a:off x="177" y="527"/>
              <a:ext cx="95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GB" sz="2000" b="1" dirty="0">
                  <a:latin typeface="Arial" pitchFamily="34" charset="0"/>
                  <a:cs typeface="Arial" pitchFamily="34" charset="0"/>
                </a:rPr>
                <a:t>Sugar beet</a:t>
              </a:r>
            </a:p>
          </p:txBody>
        </p:sp>
        <p:sp>
          <p:nvSpPr>
            <p:cNvPr id="5" name="Text Box 11"/>
            <p:cNvSpPr txBox="1">
              <a:spLocks noChangeArrowheads="1"/>
            </p:cNvSpPr>
            <p:nvPr/>
          </p:nvSpPr>
          <p:spPr bwMode="auto">
            <a:xfrm>
              <a:off x="3781" y="2341"/>
              <a:ext cx="49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2000" b="1" dirty="0">
                  <a:latin typeface="Arial" pitchFamily="34" charset="0"/>
                  <a:cs typeface="Arial" pitchFamily="34" charset="0"/>
                </a:rPr>
                <a:t>Corn</a:t>
              </a:r>
            </a:p>
          </p:txBody>
        </p:sp>
        <p:pic>
          <p:nvPicPr>
            <p:cNvPr id="6" name="Picture 16" descr="612Sugar_cane"/>
            <p:cNvPicPr>
              <a:picLocks noChangeAspect="1" noChangeArrowheads="1"/>
            </p:cNvPicPr>
            <p:nvPr/>
          </p:nvPicPr>
          <p:blipFill>
            <a:blip r:embed="rId2" cstate="print"/>
            <a:srcRect l="6616" r="10931"/>
            <a:stretch>
              <a:fillRect/>
            </a:stretch>
          </p:blipFill>
          <p:spPr bwMode="auto">
            <a:xfrm>
              <a:off x="1701" y="2614"/>
              <a:ext cx="1134" cy="1108"/>
            </a:xfrm>
            <a:prstGeom prst="rect">
              <a:avLst/>
            </a:prstGeom>
            <a:noFill/>
          </p:spPr>
        </p:pic>
        <p:sp>
          <p:nvSpPr>
            <p:cNvPr id="7" name="Text Box 14"/>
            <p:cNvSpPr txBox="1">
              <a:spLocks noChangeArrowheads="1"/>
            </p:cNvSpPr>
            <p:nvPr/>
          </p:nvSpPr>
          <p:spPr bwMode="auto">
            <a:xfrm>
              <a:off x="177" y="2341"/>
              <a:ext cx="97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2000" b="1" dirty="0">
                  <a:latin typeface="Arial" pitchFamily="34" charset="0"/>
                  <a:cs typeface="Arial" pitchFamily="34" charset="0"/>
                </a:rPr>
                <a:t>Sugar cane</a:t>
              </a:r>
            </a:p>
          </p:txBody>
        </p:sp>
        <p:sp>
          <p:nvSpPr>
            <p:cNvPr id="8" name="Text Box 18"/>
            <p:cNvSpPr txBox="1">
              <a:spLocks noChangeArrowheads="1"/>
            </p:cNvSpPr>
            <p:nvPr/>
          </p:nvSpPr>
          <p:spPr bwMode="auto">
            <a:xfrm>
              <a:off x="3781" y="527"/>
              <a:ext cx="59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2000" b="1" dirty="0">
                  <a:latin typeface="Arial" pitchFamily="34" charset="0"/>
                  <a:cs typeface="Arial" pitchFamily="34" charset="0"/>
                </a:rPr>
                <a:t>Wheat</a:t>
              </a:r>
            </a:p>
          </p:txBody>
        </p:sp>
        <p:pic>
          <p:nvPicPr>
            <p:cNvPr id="9" name="Picture 24" descr="sugar_cane"/>
            <p:cNvPicPr>
              <a:picLocks noChangeAspect="1" noChangeArrowheads="1"/>
            </p:cNvPicPr>
            <p:nvPr/>
          </p:nvPicPr>
          <p:blipFill>
            <a:blip r:embed="rId3" cstate="print"/>
            <a:srcRect r="-809"/>
            <a:stretch>
              <a:fillRect/>
            </a:stretch>
          </p:blipFill>
          <p:spPr bwMode="auto">
            <a:xfrm>
              <a:off x="158" y="2614"/>
              <a:ext cx="1497" cy="1114"/>
            </a:xfrm>
            <a:prstGeom prst="rect">
              <a:avLst/>
            </a:prstGeom>
            <a:noFill/>
          </p:spPr>
        </p:pic>
        <p:pic>
          <p:nvPicPr>
            <p:cNvPr id="10" name="Picture 26" descr="sugarbeet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01" y="803"/>
              <a:ext cx="734" cy="1134"/>
            </a:xfrm>
            <a:prstGeom prst="rect">
              <a:avLst/>
            </a:prstGeom>
            <a:noFill/>
          </p:spPr>
        </p:pic>
        <p:pic>
          <p:nvPicPr>
            <p:cNvPr id="11" name="Picture 28" descr="s_beets_CIG"/>
            <p:cNvPicPr>
              <a:picLocks noChangeAspect="1" noChangeArrowheads="1"/>
            </p:cNvPicPr>
            <p:nvPr/>
          </p:nvPicPr>
          <p:blipFill>
            <a:blip r:embed="rId5" cstate="print"/>
            <a:srcRect t="20070"/>
            <a:stretch>
              <a:fillRect/>
            </a:stretch>
          </p:blipFill>
          <p:spPr bwMode="auto">
            <a:xfrm>
              <a:off x="158" y="799"/>
              <a:ext cx="1905" cy="1142"/>
            </a:xfrm>
            <a:prstGeom prst="rect">
              <a:avLst/>
            </a:prstGeom>
            <a:noFill/>
          </p:spPr>
        </p:pic>
        <p:sp>
          <p:nvSpPr>
            <p:cNvPr id="12" name="Text Box 29"/>
            <p:cNvSpPr txBox="1">
              <a:spLocks noChangeArrowheads="1"/>
            </p:cNvSpPr>
            <p:nvPr/>
          </p:nvSpPr>
          <p:spPr bwMode="auto">
            <a:xfrm>
              <a:off x="1061" y="2115"/>
              <a:ext cx="35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i="1" dirty="0">
                  <a:latin typeface="Arial" pitchFamily="34" charset="0"/>
                  <a:cs typeface="Arial" pitchFamily="34" charset="0"/>
                </a:rPr>
                <a:t>Ideal </a:t>
              </a:r>
              <a:r>
                <a:rPr lang="en-GB" i="1" dirty="0" err="1">
                  <a:latin typeface="Arial" pitchFamily="34" charset="0"/>
                  <a:cs typeface="Arial" pitchFamily="34" charset="0"/>
                </a:rPr>
                <a:t>feedstocks</a:t>
              </a:r>
              <a:r>
                <a:rPr lang="en-GB" i="1" dirty="0">
                  <a:latin typeface="Arial" pitchFamily="34" charset="0"/>
                  <a:cs typeface="Arial" pitchFamily="34" charset="0"/>
                </a:rPr>
                <a:t> for </a:t>
              </a:r>
              <a:r>
                <a:rPr lang="en-GB" i="1" dirty="0" err="1">
                  <a:latin typeface="Arial" pitchFamily="34" charset="0"/>
                  <a:cs typeface="Arial" pitchFamily="34" charset="0"/>
                </a:rPr>
                <a:t>bioethanol</a:t>
              </a:r>
              <a:r>
                <a:rPr lang="en-GB" i="1" dirty="0">
                  <a:latin typeface="Arial" pitchFamily="34" charset="0"/>
                  <a:cs typeface="Arial" pitchFamily="34" charset="0"/>
                </a:rPr>
                <a:t> but competes with food</a:t>
              </a:r>
            </a:p>
          </p:txBody>
        </p:sp>
        <p:pic>
          <p:nvPicPr>
            <p:cNvPr id="13" name="Picture 31" descr="wheat-field-tracks"/>
            <p:cNvPicPr>
              <a:picLocks noChangeAspect="1" noChangeArrowheads="1"/>
            </p:cNvPicPr>
            <p:nvPr/>
          </p:nvPicPr>
          <p:blipFill>
            <a:blip r:embed="rId6" cstate="print"/>
            <a:srcRect t="3233" b="15302"/>
            <a:stretch>
              <a:fillRect/>
            </a:stretch>
          </p:blipFill>
          <p:spPr bwMode="auto">
            <a:xfrm>
              <a:off x="3747" y="799"/>
              <a:ext cx="1855" cy="1134"/>
            </a:xfrm>
            <a:prstGeom prst="rect">
              <a:avLst/>
            </a:prstGeom>
            <a:noFill/>
          </p:spPr>
        </p:pic>
        <p:pic>
          <p:nvPicPr>
            <p:cNvPr id="14" name="Picture 33" descr="corn_field"/>
            <p:cNvPicPr>
              <a:picLocks noChangeAspect="1" noChangeArrowheads="1"/>
            </p:cNvPicPr>
            <p:nvPr/>
          </p:nvPicPr>
          <p:blipFill>
            <a:blip r:embed="rId7" cstate="print"/>
            <a:srcRect t="19754"/>
            <a:stretch>
              <a:fillRect/>
            </a:stretch>
          </p:blipFill>
          <p:spPr bwMode="auto">
            <a:xfrm>
              <a:off x="3760" y="2614"/>
              <a:ext cx="1842" cy="1109"/>
            </a:xfrm>
            <a:prstGeom prst="rect">
              <a:avLst/>
            </a:prstGeom>
            <a:noFill/>
          </p:spPr>
        </p:pic>
      </p:grpSp>
      <p:sp>
        <p:nvSpPr>
          <p:cNvPr id="15" name="Rectangle 1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4716016" y="91480"/>
            <a:ext cx="4160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 err="1">
                <a:latin typeface="Arial" pitchFamily="34" charset="0"/>
                <a:cs typeface="Arial" pitchFamily="34" charset="0"/>
              </a:rPr>
              <a:t>Lignocellulosic</a:t>
            </a:r>
            <a:r>
              <a:rPr lang="en-GB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b="1" dirty="0" err="1">
                <a:latin typeface="Arial" pitchFamily="34" charset="0"/>
                <a:cs typeface="Arial" pitchFamily="34" charset="0"/>
              </a:rPr>
              <a:t>Feedstocks</a:t>
            </a:r>
            <a:endParaRPr lang="en-GB" sz="24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9388" y="908050"/>
            <a:ext cx="4321175" cy="5264150"/>
            <a:chOff x="179388" y="908050"/>
            <a:chExt cx="4321175" cy="5264150"/>
          </a:xfrm>
        </p:grpSpPr>
        <p:grpSp>
          <p:nvGrpSpPr>
            <p:cNvPr id="3" name="Group 28"/>
            <p:cNvGrpSpPr>
              <a:grpSpLocks/>
            </p:cNvGrpSpPr>
            <p:nvPr/>
          </p:nvGrpSpPr>
          <p:grpSpPr bwMode="auto">
            <a:xfrm>
              <a:off x="179388" y="908050"/>
              <a:ext cx="2952750" cy="5264150"/>
              <a:chOff x="113" y="572"/>
              <a:chExt cx="1860" cy="3316"/>
            </a:xfrm>
          </p:grpSpPr>
          <p:pic>
            <p:nvPicPr>
              <p:cNvPr id="4" name="Picture 15" descr="willow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t="3532" r="6110" b="9618"/>
              <a:stretch>
                <a:fillRect/>
              </a:stretch>
            </p:blipFill>
            <p:spPr bwMode="auto">
              <a:xfrm>
                <a:off x="113" y="572"/>
                <a:ext cx="1860" cy="1131"/>
              </a:xfrm>
              <a:prstGeom prst="rect">
                <a:avLst/>
              </a:prstGeom>
              <a:noFill/>
            </p:spPr>
          </p:pic>
          <p:pic>
            <p:nvPicPr>
              <p:cNvPr id="5" name="Picture 17" descr="1490D Slash Bundler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304" t="7365" r="4509" b="10632"/>
              <a:stretch>
                <a:fillRect/>
              </a:stretch>
            </p:blipFill>
            <p:spPr bwMode="auto">
              <a:xfrm>
                <a:off x="113" y="1723"/>
                <a:ext cx="1860" cy="1082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</p:pic>
          <p:pic>
            <p:nvPicPr>
              <p:cNvPr id="6" name="Picture 22" descr="corn_stover0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t="7184" b="8636"/>
              <a:stretch>
                <a:fillRect/>
              </a:stretch>
            </p:blipFill>
            <p:spPr bwMode="auto">
              <a:xfrm>
                <a:off x="113" y="2845"/>
                <a:ext cx="1860" cy="1043"/>
              </a:xfrm>
              <a:prstGeom prst="rect">
                <a:avLst/>
              </a:prstGeom>
              <a:noFill/>
            </p:spPr>
          </p:pic>
        </p:grpSp>
        <p:sp>
          <p:nvSpPr>
            <p:cNvPr id="7" name="Text Box 23"/>
            <p:cNvSpPr txBox="1">
              <a:spLocks noChangeArrowheads="1"/>
            </p:cNvSpPr>
            <p:nvPr/>
          </p:nvSpPr>
          <p:spPr bwMode="auto">
            <a:xfrm>
              <a:off x="3186113" y="1420813"/>
              <a:ext cx="1296988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003366"/>
                  </a:solidFill>
                  <a:latin typeface="Arial" pitchFamily="34" charset="0"/>
                  <a:cs typeface="Arial" pitchFamily="34" charset="0"/>
                </a:rPr>
                <a:t>Willow </a:t>
              </a:r>
              <a:r>
                <a:rPr lang="en-GB" sz="2000" b="1" dirty="0">
                  <a:latin typeface="Arial" pitchFamily="34" charset="0"/>
                  <a:cs typeface="Arial" pitchFamily="34" charset="0"/>
                </a:rPr>
                <a:t>coppice</a:t>
              </a:r>
            </a:p>
          </p:txBody>
        </p:sp>
        <p:sp>
          <p:nvSpPr>
            <p:cNvPr id="8" name="Text Box 24"/>
            <p:cNvSpPr txBox="1">
              <a:spLocks noChangeArrowheads="1"/>
            </p:cNvSpPr>
            <p:nvPr/>
          </p:nvSpPr>
          <p:spPr bwMode="auto">
            <a:xfrm>
              <a:off x="3186113" y="3357563"/>
              <a:ext cx="1314450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GB" sz="2000" b="1" dirty="0">
                  <a:latin typeface="Arial" pitchFamily="34" charset="0"/>
                  <a:cs typeface="Arial" pitchFamily="34" charset="0"/>
                </a:rPr>
                <a:t>Forest residues</a:t>
              </a:r>
            </a:p>
          </p:txBody>
        </p:sp>
        <p:sp>
          <p:nvSpPr>
            <p:cNvPr id="9" name="Text Box 25"/>
            <p:cNvSpPr txBox="1">
              <a:spLocks noChangeArrowheads="1"/>
            </p:cNvSpPr>
            <p:nvPr/>
          </p:nvSpPr>
          <p:spPr bwMode="auto">
            <a:xfrm>
              <a:off x="3186113" y="5089525"/>
              <a:ext cx="1243013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GB" sz="2000" b="1" dirty="0">
                  <a:latin typeface="Arial" pitchFamily="34" charset="0"/>
                  <a:cs typeface="Arial" pitchFamily="34" charset="0"/>
                </a:rPr>
                <a:t>Corn </a:t>
              </a:r>
              <a:r>
                <a:rPr lang="en-GB" sz="2000" b="1" dirty="0" err="1">
                  <a:latin typeface="Arial" pitchFamily="34" charset="0"/>
                  <a:cs typeface="Arial" pitchFamily="34" charset="0"/>
                </a:rPr>
                <a:t>stovers</a:t>
              </a:r>
              <a:endParaRPr lang="en-GB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01" y="908720"/>
            <a:ext cx="4392487" cy="5238512"/>
            <a:chOff x="4572001" y="908720"/>
            <a:chExt cx="4392487" cy="5238512"/>
          </a:xfrm>
        </p:grpSpPr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4594226" y="3338513"/>
              <a:ext cx="1727200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GB" sz="2000" b="1" dirty="0">
                  <a:latin typeface="Arial" pitchFamily="34" charset="0"/>
                  <a:cs typeface="Arial" pitchFamily="34" charset="0"/>
                </a:rPr>
                <a:t>Reed canary grass</a:t>
              </a:r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4572001" y="5200650"/>
              <a:ext cx="174942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2000" b="1" dirty="0">
                  <a:latin typeface="Arial" pitchFamily="34" charset="0"/>
                  <a:cs typeface="Arial" pitchFamily="34" charset="0"/>
                </a:rPr>
                <a:t>Switch grass</a:t>
              </a: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4740276" y="1533525"/>
              <a:ext cx="158115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2000" b="1" dirty="0" err="1">
                  <a:latin typeface="Arial" pitchFamily="34" charset="0"/>
                  <a:cs typeface="Arial" pitchFamily="34" charset="0"/>
                </a:rPr>
                <a:t>Miscanthus</a:t>
              </a:r>
              <a:endParaRPr lang="en-GB" sz="2000" b="1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4" name="Group 18"/>
            <p:cNvGrpSpPr/>
            <p:nvPr/>
          </p:nvGrpSpPr>
          <p:grpSpPr>
            <a:xfrm>
              <a:off x="6372200" y="908720"/>
              <a:ext cx="2592288" cy="5238512"/>
              <a:chOff x="6228184" y="908720"/>
              <a:chExt cx="2592288" cy="5238512"/>
            </a:xfrm>
          </p:grpSpPr>
          <p:pic>
            <p:nvPicPr>
              <p:cNvPr id="15" name="Picture 5" descr="Photo by Elizabeth J. Czarapata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b="7538"/>
              <a:stretch>
                <a:fillRect/>
              </a:stretch>
            </p:blipFill>
            <p:spPr bwMode="auto">
              <a:xfrm>
                <a:off x="6228184" y="2762299"/>
                <a:ext cx="2592288" cy="1674813"/>
              </a:xfrm>
              <a:prstGeom prst="rect">
                <a:avLst/>
              </a:prstGeom>
              <a:noFill/>
            </p:spPr>
          </p:pic>
          <p:pic>
            <p:nvPicPr>
              <p:cNvPr id="16" name="Picture 8" descr="switchgrasscrop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t="14156"/>
              <a:stretch>
                <a:fillRect/>
              </a:stretch>
            </p:blipFill>
            <p:spPr bwMode="auto">
              <a:xfrm>
                <a:off x="6238453" y="908720"/>
                <a:ext cx="2571750" cy="1800200"/>
              </a:xfrm>
              <a:prstGeom prst="rect">
                <a:avLst/>
              </a:prstGeom>
              <a:noFill/>
            </p:spPr>
          </p:pic>
          <p:pic>
            <p:nvPicPr>
              <p:cNvPr id="17" name="Picture 2" descr="http://t0.gstatic.com/images?q=tbn:TlT0mL7xDUEIfM:http://www.ridelust.com/wp-content/uploads/brownmilanswitchgrass.jpg&amp;t=1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6228184" y="4509120"/>
                <a:ext cx="2592288" cy="1638112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9" name="Rectangle 18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382588" y="2862263"/>
            <a:ext cx="1619250" cy="105410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9050" algn="ctr">
            <a:noFill/>
            <a:round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GB" sz="1400" b="1">
                <a:latin typeface="Arial" pitchFamily="34" charset="0"/>
                <a:cs typeface="Arial" pitchFamily="34" charset="0"/>
              </a:rPr>
              <a:t>FEEDSTOCKS</a:t>
            </a:r>
          </a:p>
          <a:p>
            <a:pPr algn="l">
              <a:defRPr/>
            </a:pPr>
            <a:endParaRPr lang="en-GB" sz="1400" b="1">
              <a:latin typeface="Arial" pitchFamily="34" charset="0"/>
              <a:cs typeface="Arial" pitchFamily="34" charset="0"/>
            </a:endParaRPr>
          </a:p>
          <a:p>
            <a:pPr algn="l">
              <a:buFontTx/>
              <a:buChar char="•"/>
              <a:defRPr/>
            </a:pPr>
            <a:r>
              <a:rPr lang="en-GB" sz="1400" b="1">
                <a:latin typeface="Arial" pitchFamily="34" charset="0"/>
                <a:cs typeface="Arial" pitchFamily="34" charset="0"/>
              </a:rPr>
              <a:t>  Energy Crops</a:t>
            </a:r>
          </a:p>
          <a:p>
            <a:pPr algn="l">
              <a:buFontTx/>
              <a:buChar char="•"/>
              <a:defRPr/>
            </a:pPr>
            <a:r>
              <a:rPr lang="en-GB" sz="1400" b="1">
                <a:latin typeface="Arial" pitchFamily="34" charset="0"/>
                <a:cs typeface="Arial" pitchFamily="34" charset="0"/>
              </a:rPr>
              <a:t>  Co-products</a:t>
            </a: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2170113" y="1127125"/>
            <a:ext cx="2268538" cy="105410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9050" algn="ctr">
            <a:noFill/>
            <a:round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GB" sz="1400" b="1" dirty="0">
                <a:latin typeface="Arial" pitchFamily="34" charset="0"/>
                <a:cs typeface="Arial" pitchFamily="34" charset="0"/>
              </a:rPr>
              <a:t>SUGARS</a:t>
            </a:r>
          </a:p>
          <a:p>
            <a:pPr algn="l">
              <a:defRPr/>
            </a:pPr>
            <a:endParaRPr lang="en-GB" sz="1400" b="1" dirty="0">
              <a:latin typeface="Arial" pitchFamily="34" charset="0"/>
              <a:cs typeface="Arial" pitchFamily="34" charset="0"/>
            </a:endParaRPr>
          </a:p>
          <a:p>
            <a:pPr algn="l">
              <a:buFontTx/>
              <a:buChar char="•"/>
              <a:defRPr/>
            </a:pPr>
            <a:r>
              <a:rPr lang="en-GB" sz="1400" b="1" dirty="0">
                <a:latin typeface="Arial" pitchFamily="34" charset="0"/>
                <a:cs typeface="Arial" pitchFamily="34" charset="0"/>
              </a:rPr>
              <a:t>  Enzymatic hydrolysis</a:t>
            </a:r>
          </a:p>
          <a:p>
            <a:pPr algn="l">
              <a:buFontTx/>
              <a:buChar char="•"/>
              <a:defRPr/>
            </a:pPr>
            <a:r>
              <a:rPr lang="en-GB" sz="1400" b="1" dirty="0">
                <a:latin typeface="Arial" pitchFamily="34" charset="0"/>
                <a:cs typeface="Arial" pitchFamily="34" charset="0"/>
              </a:rPr>
              <a:t>  Lignin conversion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2487579" y="4657725"/>
            <a:ext cx="2138098" cy="817245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9050" algn="ctr">
            <a:noFill/>
            <a:round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GB" sz="1400" b="1" dirty="0" smtClean="0">
                <a:latin typeface="Arial" pitchFamily="34" charset="0"/>
                <a:cs typeface="Arial" pitchFamily="34" charset="0"/>
              </a:rPr>
              <a:t>LIGNO-CELLULOSICS</a:t>
            </a:r>
            <a:endParaRPr lang="en-GB" sz="1400" b="1" dirty="0">
              <a:latin typeface="Arial" pitchFamily="34" charset="0"/>
              <a:cs typeface="Arial" pitchFamily="34" charset="0"/>
            </a:endParaRPr>
          </a:p>
          <a:p>
            <a:pPr algn="l">
              <a:buFontTx/>
              <a:buChar char="•"/>
              <a:defRPr/>
            </a:pPr>
            <a:r>
              <a:rPr lang="en-GB" sz="1400" b="1" dirty="0">
                <a:latin typeface="Arial" pitchFamily="34" charset="0"/>
                <a:cs typeface="Arial" pitchFamily="34" charset="0"/>
              </a:rPr>
              <a:t>  </a:t>
            </a:r>
            <a:r>
              <a:rPr lang="en-GB" sz="1400" b="1" dirty="0" err="1">
                <a:latin typeface="Arial" pitchFamily="34" charset="0"/>
                <a:cs typeface="Arial" pitchFamily="34" charset="0"/>
              </a:rPr>
              <a:t>Pyrolysis</a:t>
            </a:r>
            <a:endParaRPr lang="en-GB" sz="1400" b="1" dirty="0">
              <a:latin typeface="Arial" pitchFamily="34" charset="0"/>
              <a:cs typeface="Arial" pitchFamily="34" charset="0"/>
            </a:endParaRPr>
          </a:p>
          <a:p>
            <a:pPr algn="l">
              <a:buFontTx/>
              <a:buChar char="•"/>
              <a:defRPr/>
            </a:pPr>
            <a:r>
              <a:rPr lang="en-GB" sz="1400" b="1" dirty="0">
                <a:latin typeface="Arial" pitchFamily="34" charset="0"/>
                <a:cs typeface="Arial" pitchFamily="34" charset="0"/>
              </a:rPr>
              <a:t>  Gasification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4929188" y="2532063"/>
            <a:ext cx="1374844" cy="1724263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9050" algn="ctr">
            <a:noFill/>
            <a:round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GB" sz="1400" b="1">
                <a:latin typeface="Arial" pitchFamily="34" charset="0"/>
                <a:cs typeface="Arial" pitchFamily="34" charset="0"/>
              </a:rPr>
              <a:t>PRODUCTS</a:t>
            </a:r>
          </a:p>
          <a:p>
            <a:pPr algn="l">
              <a:defRPr/>
            </a:pPr>
            <a:endParaRPr lang="en-GB" sz="1400" b="1">
              <a:latin typeface="Arial" pitchFamily="34" charset="0"/>
              <a:cs typeface="Arial" pitchFamily="34" charset="0"/>
            </a:endParaRPr>
          </a:p>
          <a:p>
            <a:pPr algn="l">
              <a:buFontTx/>
              <a:buChar char="•"/>
              <a:defRPr/>
            </a:pPr>
            <a:r>
              <a:rPr lang="en-GB" sz="1400" b="1">
                <a:latin typeface="Arial" pitchFamily="34" charset="0"/>
                <a:cs typeface="Arial" pitchFamily="34" charset="0"/>
              </a:rPr>
              <a:t>  Fuels</a:t>
            </a:r>
          </a:p>
          <a:p>
            <a:pPr algn="l">
              <a:buFontTx/>
              <a:buChar char="•"/>
              <a:defRPr/>
            </a:pPr>
            <a:r>
              <a:rPr lang="en-GB" sz="1400" b="1">
                <a:latin typeface="Arial" pitchFamily="34" charset="0"/>
                <a:cs typeface="Arial" pitchFamily="34" charset="0"/>
              </a:rPr>
              <a:t>  Chemicals</a:t>
            </a:r>
          </a:p>
          <a:p>
            <a:pPr algn="l">
              <a:buFontTx/>
              <a:buChar char="•"/>
              <a:defRPr/>
            </a:pPr>
            <a:r>
              <a:rPr lang="en-GB" sz="1400" b="1">
                <a:latin typeface="Arial" pitchFamily="34" charset="0"/>
                <a:cs typeface="Arial" pitchFamily="34" charset="0"/>
              </a:rPr>
              <a:t>  Materials</a:t>
            </a:r>
          </a:p>
          <a:p>
            <a:pPr algn="l">
              <a:buFontTx/>
              <a:buChar char="•"/>
              <a:defRPr/>
            </a:pPr>
            <a:r>
              <a:rPr lang="en-GB" sz="1400" b="1">
                <a:latin typeface="Arial" pitchFamily="34" charset="0"/>
                <a:cs typeface="Arial" pitchFamily="34" charset="0"/>
              </a:rPr>
              <a:t>  Heat </a:t>
            </a:r>
          </a:p>
          <a:p>
            <a:pPr algn="l">
              <a:buFontTx/>
              <a:buChar char="•"/>
              <a:defRPr/>
            </a:pPr>
            <a:r>
              <a:rPr lang="en-GB" sz="1400" b="1">
                <a:latin typeface="Arial" pitchFamily="34" charset="0"/>
                <a:cs typeface="Arial" pitchFamily="34" charset="0"/>
              </a:rPr>
              <a:t>  Power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7048501" y="3095625"/>
            <a:ext cx="1633538" cy="582613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9050" algn="ctr">
            <a:noFill/>
            <a:round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 b="1">
                <a:latin typeface="Arial" pitchFamily="34" charset="0"/>
                <a:cs typeface="Arial" pitchFamily="34" charset="0"/>
              </a:rPr>
              <a:t>INTEGRATED</a:t>
            </a:r>
          </a:p>
          <a:p>
            <a:pPr>
              <a:defRPr/>
            </a:pPr>
            <a:r>
              <a:rPr lang="en-GB" sz="1400" b="1">
                <a:latin typeface="Arial" pitchFamily="34" charset="0"/>
                <a:cs typeface="Arial" pitchFamily="34" charset="0"/>
              </a:rPr>
              <a:t>BIOREFINERIES</a:t>
            </a:r>
          </a:p>
        </p:txBody>
      </p:sp>
      <p:cxnSp>
        <p:nvCxnSpPr>
          <p:cNvPr id="9" name="AutoShape 10"/>
          <p:cNvCxnSpPr>
            <a:cxnSpLocks noChangeShapeType="1"/>
          </p:cNvCxnSpPr>
          <p:nvPr/>
        </p:nvCxnSpPr>
        <p:spPr bwMode="auto">
          <a:xfrm rot="16200000" flipH="1">
            <a:off x="1205707" y="3902869"/>
            <a:ext cx="1268412" cy="1295400"/>
          </a:xfrm>
          <a:prstGeom prst="bentConnector2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 type="triangle" w="med" len="med"/>
          </a:ln>
        </p:spPr>
      </p:cxnSp>
      <p:cxnSp>
        <p:nvCxnSpPr>
          <p:cNvPr id="10" name="AutoShape 11"/>
          <p:cNvCxnSpPr>
            <a:cxnSpLocks noChangeShapeType="1"/>
          </p:cNvCxnSpPr>
          <p:nvPr/>
        </p:nvCxnSpPr>
        <p:spPr bwMode="auto">
          <a:xfrm rot="5400000" flipH="1" flipV="1">
            <a:off x="1077119" y="1769269"/>
            <a:ext cx="1208088" cy="977900"/>
          </a:xfrm>
          <a:prstGeom prst="bentConnector2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 type="triangle" w="med" len="med"/>
          </a:ln>
        </p:spPr>
      </p:cxnSp>
      <p:cxnSp>
        <p:nvCxnSpPr>
          <p:cNvPr id="11" name="AutoShape 12"/>
          <p:cNvCxnSpPr>
            <a:cxnSpLocks noChangeShapeType="1"/>
          </p:cNvCxnSpPr>
          <p:nvPr/>
        </p:nvCxnSpPr>
        <p:spPr bwMode="auto">
          <a:xfrm rot="16200000" flipV="1">
            <a:off x="2066925" y="3419475"/>
            <a:ext cx="2476500" cy="0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2" name="AutoShape 13"/>
          <p:cNvCxnSpPr>
            <a:cxnSpLocks noChangeShapeType="1"/>
          </p:cNvCxnSpPr>
          <p:nvPr/>
        </p:nvCxnSpPr>
        <p:spPr bwMode="auto">
          <a:xfrm>
            <a:off x="4438650" y="1654175"/>
            <a:ext cx="1173163" cy="877888"/>
          </a:xfrm>
          <a:prstGeom prst="bentConnector2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 type="triangle" w="med" len="med"/>
          </a:ln>
        </p:spPr>
      </p:cxnSp>
      <p:cxnSp>
        <p:nvCxnSpPr>
          <p:cNvPr id="13" name="AutoShape 14"/>
          <p:cNvCxnSpPr>
            <a:cxnSpLocks noChangeShapeType="1"/>
          </p:cNvCxnSpPr>
          <p:nvPr/>
        </p:nvCxnSpPr>
        <p:spPr bwMode="auto">
          <a:xfrm flipV="1">
            <a:off x="4644008" y="4244975"/>
            <a:ext cx="967805" cy="840209"/>
          </a:xfrm>
          <a:prstGeom prst="bentConnector3">
            <a:avLst>
              <a:gd name="adj1" fmla="val 100193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 type="triangle" w="med" len="med"/>
          </a:ln>
        </p:spPr>
      </p:cxnSp>
      <p:cxnSp>
        <p:nvCxnSpPr>
          <p:cNvPr id="14" name="AutoShape 15"/>
          <p:cNvCxnSpPr>
            <a:cxnSpLocks noChangeShapeType="1"/>
          </p:cNvCxnSpPr>
          <p:nvPr/>
        </p:nvCxnSpPr>
        <p:spPr bwMode="auto">
          <a:xfrm flipV="1">
            <a:off x="6302375" y="3387725"/>
            <a:ext cx="736600" cy="1588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 type="triangle" w="med" len="med"/>
          </a:ln>
        </p:spPr>
      </p:cxn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4985643" y="91480"/>
            <a:ext cx="390683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Conversion Technologies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Box 2"/>
          <p:cNvSpPr txBox="1">
            <a:spLocks noChangeArrowheads="1"/>
          </p:cNvSpPr>
          <p:nvPr/>
        </p:nvSpPr>
        <p:spPr bwMode="auto">
          <a:xfrm>
            <a:off x="4985642" y="91480"/>
            <a:ext cx="39068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Conversion Technologies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342900" y="669925"/>
            <a:ext cx="8418513" cy="5345113"/>
            <a:chOff x="342900" y="669925"/>
            <a:chExt cx="8418513" cy="5345113"/>
          </a:xfrm>
        </p:grpSpPr>
        <p:sp>
          <p:nvSpPr>
            <p:cNvPr id="51" name="AutoShape 5"/>
            <p:cNvSpPr>
              <a:spLocks noChangeArrowheads="1"/>
            </p:cNvSpPr>
            <p:nvPr/>
          </p:nvSpPr>
          <p:spPr bwMode="auto">
            <a:xfrm>
              <a:off x="7248546" y="5100591"/>
              <a:ext cx="1512867" cy="914447"/>
            </a:xfrm>
            <a:prstGeom prst="roundRect">
              <a:avLst>
                <a:gd name="adj" fmla="val 16667"/>
              </a:avLst>
            </a:prstGeom>
            <a:solidFill>
              <a:srgbClr val="990033"/>
            </a:solidFill>
            <a:ln w="19050">
              <a:noFill/>
              <a:round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anchor="ctr"/>
            <a:lstStyle/>
            <a:p>
              <a:pPr>
                <a:defRPr/>
              </a:pPr>
              <a:r>
                <a:rPr lang="en-GB" sz="1400" b="1" dirty="0">
                  <a:latin typeface="Arial" pitchFamily="34" charset="0"/>
                  <a:cs typeface="Arial" pitchFamily="34" charset="0"/>
                </a:rPr>
                <a:t>Bio-Heat</a:t>
              </a:r>
            </a:p>
          </p:txBody>
        </p:sp>
        <p:cxnSp>
          <p:nvCxnSpPr>
            <p:cNvPr id="52" name="AutoShape 6"/>
            <p:cNvCxnSpPr>
              <a:cxnSpLocks noChangeShapeType="1"/>
            </p:cNvCxnSpPr>
            <p:nvPr/>
          </p:nvCxnSpPr>
          <p:spPr bwMode="auto">
            <a:xfrm flipV="1">
              <a:off x="6488113" y="2228850"/>
              <a:ext cx="1517650" cy="965200"/>
            </a:xfrm>
            <a:prstGeom prst="bentConnector2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miter lim="800000"/>
              <a:headEnd/>
              <a:tailEnd type="triangle" w="med" len="med"/>
            </a:ln>
          </p:spPr>
        </p:cxnSp>
        <p:sp>
          <p:nvSpPr>
            <p:cNvPr id="53" name="AutoShape 7"/>
            <p:cNvSpPr>
              <a:spLocks noChangeArrowheads="1"/>
            </p:cNvSpPr>
            <p:nvPr/>
          </p:nvSpPr>
          <p:spPr bwMode="auto">
            <a:xfrm>
              <a:off x="342900" y="1554395"/>
              <a:ext cx="1296970" cy="433410"/>
            </a:xfrm>
            <a:prstGeom prst="roundRect">
              <a:avLst>
                <a:gd name="adj" fmla="val 16667"/>
              </a:avLst>
            </a:prstGeom>
            <a:solidFill>
              <a:srgbClr val="CCCC00"/>
            </a:solidFill>
            <a:ln w="19050" algn="ctr">
              <a:noFill/>
              <a:round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anchor="ctr"/>
            <a:lstStyle/>
            <a:p>
              <a:pPr>
                <a:defRPr/>
              </a:pPr>
              <a:r>
                <a:rPr lang="en-GB" sz="1400" b="1">
                  <a:latin typeface="Arial" pitchFamily="34" charset="0"/>
                  <a:cs typeface="Arial" pitchFamily="34" charset="0"/>
                </a:rPr>
                <a:t>Vegetable Oil</a:t>
              </a:r>
            </a:p>
          </p:txBody>
        </p:sp>
        <p:sp>
          <p:nvSpPr>
            <p:cNvPr id="54" name="AutoShape 8"/>
            <p:cNvSpPr>
              <a:spLocks noChangeArrowheads="1"/>
            </p:cNvSpPr>
            <p:nvPr/>
          </p:nvSpPr>
          <p:spPr bwMode="auto">
            <a:xfrm>
              <a:off x="342900" y="2295443"/>
              <a:ext cx="1584303" cy="411184"/>
            </a:xfrm>
            <a:prstGeom prst="roundRect">
              <a:avLst>
                <a:gd name="adj" fmla="val 16667"/>
              </a:avLst>
            </a:prstGeom>
            <a:solidFill>
              <a:srgbClr val="CCCC00"/>
            </a:solidFill>
            <a:ln w="19050" algn="ctr">
              <a:noFill/>
              <a:round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anchor="ctr"/>
            <a:lstStyle/>
            <a:p>
              <a:pPr>
                <a:defRPr/>
              </a:pPr>
              <a:r>
                <a:rPr lang="en-GB" sz="1400" b="1">
                  <a:latin typeface="Arial" pitchFamily="34" charset="0"/>
                  <a:cs typeface="Arial" pitchFamily="34" charset="0"/>
                </a:rPr>
                <a:t>Sugar &amp; Starch</a:t>
              </a:r>
            </a:p>
          </p:txBody>
        </p:sp>
        <p:sp>
          <p:nvSpPr>
            <p:cNvPr id="55" name="AutoShape 9"/>
            <p:cNvSpPr>
              <a:spLocks noChangeArrowheads="1"/>
            </p:cNvSpPr>
            <p:nvPr/>
          </p:nvSpPr>
          <p:spPr bwMode="auto">
            <a:xfrm>
              <a:off x="342900" y="3976250"/>
              <a:ext cx="1655740" cy="360382"/>
            </a:xfrm>
            <a:prstGeom prst="roundRect">
              <a:avLst>
                <a:gd name="adj" fmla="val 16667"/>
              </a:avLst>
            </a:prstGeom>
            <a:solidFill>
              <a:srgbClr val="CCCC00"/>
            </a:solidFill>
            <a:ln w="19050" algn="ctr">
              <a:noFill/>
              <a:round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anchor="ctr"/>
            <a:lstStyle/>
            <a:p>
              <a:pPr>
                <a:defRPr/>
              </a:pPr>
              <a:r>
                <a:rPr lang="en-GB" sz="1400" b="1">
                  <a:latin typeface="Arial" pitchFamily="34" charset="0"/>
                  <a:cs typeface="Arial" pitchFamily="34" charset="0"/>
                </a:rPr>
                <a:t>Ligno-cellulosics</a:t>
              </a:r>
            </a:p>
          </p:txBody>
        </p:sp>
        <p:sp>
          <p:nvSpPr>
            <p:cNvPr id="56" name="AutoShape 10"/>
            <p:cNvSpPr>
              <a:spLocks noChangeArrowheads="1"/>
            </p:cNvSpPr>
            <p:nvPr/>
          </p:nvSpPr>
          <p:spPr bwMode="auto">
            <a:xfrm>
              <a:off x="342900" y="706440"/>
              <a:ext cx="1439843" cy="360382"/>
            </a:xfrm>
            <a:prstGeom prst="roundRect">
              <a:avLst>
                <a:gd name="adj" fmla="val 16667"/>
              </a:avLst>
            </a:prstGeom>
            <a:solidFill>
              <a:srgbClr val="CCCC00"/>
            </a:solidFill>
            <a:ln w="19050">
              <a:noFill/>
              <a:round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anchor="ctr"/>
            <a:lstStyle/>
            <a:p>
              <a:pPr>
                <a:defRPr/>
              </a:pPr>
              <a:r>
                <a:rPr lang="en-GB" sz="1400" b="1">
                  <a:latin typeface="Arial" pitchFamily="34" charset="0"/>
                  <a:cs typeface="Arial" pitchFamily="34" charset="0"/>
                </a:rPr>
                <a:t>Wet Biomass</a:t>
              </a:r>
            </a:p>
          </p:txBody>
        </p:sp>
        <p:sp>
          <p:nvSpPr>
            <p:cNvPr id="57" name="AutoShape 11"/>
            <p:cNvSpPr>
              <a:spLocks noChangeArrowheads="1"/>
            </p:cNvSpPr>
            <p:nvPr/>
          </p:nvSpPr>
          <p:spPr bwMode="auto">
            <a:xfrm>
              <a:off x="2717885" y="1555189"/>
              <a:ext cx="2158970" cy="431822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 w="19050" algn="ctr">
              <a:noFill/>
              <a:round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anchor="ctr"/>
            <a:lstStyle/>
            <a:p>
              <a:pPr>
                <a:defRPr/>
              </a:pPr>
              <a:r>
                <a:rPr lang="en-GB" sz="1400" b="1">
                  <a:latin typeface="Arial" pitchFamily="34" charset="0"/>
                  <a:cs typeface="Arial" pitchFamily="34" charset="0"/>
                </a:rPr>
                <a:t>Transesterification</a:t>
              </a:r>
            </a:p>
          </p:txBody>
        </p:sp>
        <p:sp>
          <p:nvSpPr>
            <p:cNvPr id="60" name="AutoShape 14"/>
            <p:cNvSpPr>
              <a:spLocks noChangeArrowheads="1"/>
            </p:cNvSpPr>
            <p:nvPr/>
          </p:nvSpPr>
          <p:spPr bwMode="auto">
            <a:xfrm>
              <a:off x="2670751" y="2978456"/>
              <a:ext cx="2158970" cy="431822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 w="19050" algn="ctr">
              <a:noFill/>
              <a:round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anchor="ctr"/>
            <a:lstStyle/>
            <a:p>
              <a:pPr>
                <a:defRPr/>
              </a:pPr>
              <a:r>
                <a:rPr lang="en-GB" sz="1400" b="1">
                  <a:latin typeface="Arial" pitchFamily="34" charset="0"/>
                  <a:cs typeface="Arial" pitchFamily="34" charset="0"/>
                </a:rPr>
                <a:t>Pyrolysis</a:t>
              </a:r>
            </a:p>
          </p:txBody>
        </p:sp>
        <p:sp>
          <p:nvSpPr>
            <p:cNvPr id="61" name="AutoShape 15"/>
            <p:cNvSpPr>
              <a:spLocks noChangeArrowheads="1"/>
            </p:cNvSpPr>
            <p:nvPr/>
          </p:nvSpPr>
          <p:spPr bwMode="auto">
            <a:xfrm>
              <a:off x="7248546" y="1313876"/>
              <a:ext cx="1512867" cy="914447"/>
            </a:xfrm>
            <a:prstGeom prst="roundRect">
              <a:avLst>
                <a:gd name="adj" fmla="val 16667"/>
              </a:avLst>
            </a:prstGeom>
            <a:solidFill>
              <a:srgbClr val="990033"/>
            </a:solidFill>
            <a:ln w="19050" algn="ctr">
              <a:noFill/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 anchor="ctr"/>
            <a:lstStyle/>
            <a:p>
              <a:pPr>
                <a:defRPr/>
              </a:pPr>
              <a:r>
                <a:rPr lang="en-GB" sz="1400" b="1">
                  <a:latin typeface="Arial" pitchFamily="34" charset="0"/>
                  <a:cs typeface="Arial" pitchFamily="34" charset="0"/>
                </a:rPr>
                <a:t>Biofuels</a:t>
              </a:r>
            </a:p>
            <a:p>
              <a:pPr>
                <a:defRPr/>
              </a:pPr>
              <a:r>
                <a:rPr lang="en-GB" sz="1400" b="1">
                  <a:latin typeface="Arial" pitchFamily="34" charset="0"/>
                  <a:cs typeface="Arial" pitchFamily="34" charset="0"/>
                </a:rPr>
                <a:t>For Transport</a:t>
              </a:r>
            </a:p>
          </p:txBody>
        </p:sp>
        <p:sp>
          <p:nvSpPr>
            <p:cNvPr id="62" name="AutoShape 16"/>
            <p:cNvSpPr>
              <a:spLocks noChangeArrowheads="1"/>
            </p:cNvSpPr>
            <p:nvPr/>
          </p:nvSpPr>
          <p:spPr bwMode="auto">
            <a:xfrm>
              <a:off x="2670751" y="5341903"/>
              <a:ext cx="2158970" cy="431822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 w="19050" algn="ctr">
              <a:noFill/>
              <a:round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anchor="ctr"/>
            <a:lstStyle/>
            <a:p>
              <a:pPr>
                <a:defRPr/>
              </a:pPr>
              <a:r>
                <a:rPr lang="en-GB" sz="1400" b="1" dirty="0">
                  <a:latin typeface="Arial" pitchFamily="34" charset="0"/>
                  <a:cs typeface="Arial" pitchFamily="34" charset="0"/>
                </a:rPr>
                <a:t>Combustion</a:t>
              </a:r>
            </a:p>
          </p:txBody>
        </p:sp>
        <p:sp>
          <p:nvSpPr>
            <p:cNvPr id="63" name="AutoShape 17"/>
            <p:cNvSpPr>
              <a:spLocks noChangeArrowheads="1"/>
            </p:cNvSpPr>
            <p:nvPr/>
          </p:nvSpPr>
          <p:spPr bwMode="auto">
            <a:xfrm>
              <a:off x="2670751" y="3579355"/>
              <a:ext cx="2158970" cy="431822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 w="19050" algn="ctr">
              <a:noFill/>
              <a:round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anchor="ctr"/>
            <a:lstStyle/>
            <a:p>
              <a:pPr>
                <a:defRPr/>
              </a:pPr>
              <a:r>
                <a:rPr lang="en-GB" sz="1400" b="1">
                  <a:latin typeface="Arial" pitchFamily="34" charset="0"/>
                  <a:cs typeface="Arial" pitchFamily="34" charset="0"/>
                </a:rPr>
                <a:t>Fischer-Tropsch</a:t>
              </a:r>
            </a:p>
          </p:txBody>
        </p:sp>
        <p:sp>
          <p:nvSpPr>
            <p:cNvPr id="64" name="AutoShape 18"/>
            <p:cNvSpPr>
              <a:spLocks noChangeArrowheads="1"/>
            </p:cNvSpPr>
            <p:nvPr/>
          </p:nvSpPr>
          <p:spPr bwMode="auto">
            <a:xfrm>
              <a:off x="2670751" y="4330643"/>
              <a:ext cx="2158970" cy="431822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 w="19050" algn="ctr">
              <a:noFill/>
              <a:round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anchor="ctr"/>
            <a:lstStyle/>
            <a:p>
              <a:pPr>
                <a:defRPr/>
              </a:pPr>
              <a:r>
                <a:rPr lang="en-GB" sz="1400" b="1" dirty="0">
                  <a:latin typeface="Arial" pitchFamily="34" charset="0"/>
                  <a:cs typeface="Arial" pitchFamily="34" charset="0"/>
                </a:rPr>
                <a:t>Gasification</a:t>
              </a:r>
            </a:p>
          </p:txBody>
        </p:sp>
        <p:sp>
          <p:nvSpPr>
            <p:cNvPr id="65" name="AutoShape 19"/>
            <p:cNvSpPr>
              <a:spLocks noChangeArrowheads="1"/>
            </p:cNvSpPr>
            <p:nvPr/>
          </p:nvSpPr>
          <p:spPr bwMode="auto">
            <a:xfrm>
              <a:off x="5246176" y="2977662"/>
              <a:ext cx="1368406" cy="433410"/>
            </a:xfrm>
            <a:prstGeom prst="roundRect">
              <a:avLst>
                <a:gd name="adj" fmla="val 16667"/>
              </a:avLst>
            </a:prstGeom>
            <a:solidFill>
              <a:srgbClr val="990033"/>
            </a:solidFill>
            <a:ln w="19050" algn="ctr">
              <a:noFill/>
              <a:round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anchor="ctr"/>
            <a:lstStyle/>
            <a:p>
              <a:pPr>
                <a:defRPr/>
              </a:pPr>
              <a:r>
                <a:rPr lang="en-GB" sz="1400" b="1">
                  <a:latin typeface="Arial" pitchFamily="34" charset="0"/>
                  <a:cs typeface="Arial" pitchFamily="34" charset="0"/>
                </a:rPr>
                <a:t>Hydrocarbons</a:t>
              </a:r>
            </a:p>
          </p:txBody>
        </p:sp>
        <p:sp>
          <p:nvSpPr>
            <p:cNvPr id="70" name="AutoShape 24"/>
            <p:cNvSpPr>
              <a:spLocks noChangeArrowheads="1"/>
            </p:cNvSpPr>
            <p:nvPr/>
          </p:nvSpPr>
          <p:spPr bwMode="auto">
            <a:xfrm>
              <a:off x="7248546" y="4089331"/>
              <a:ext cx="1512867" cy="914447"/>
            </a:xfrm>
            <a:prstGeom prst="roundRect">
              <a:avLst>
                <a:gd name="adj" fmla="val 16667"/>
              </a:avLst>
            </a:prstGeom>
            <a:solidFill>
              <a:srgbClr val="990033"/>
            </a:solidFill>
            <a:ln w="19050" algn="ctr">
              <a:noFill/>
              <a:round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anchor="ctr"/>
            <a:lstStyle/>
            <a:p>
              <a:pPr>
                <a:defRPr/>
              </a:pPr>
              <a:r>
                <a:rPr lang="en-GB" sz="1400" b="1" dirty="0">
                  <a:latin typeface="Arial" pitchFamily="34" charset="0"/>
                  <a:cs typeface="Arial" pitchFamily="34" charset="0"/>
                </a:rPr>
                <a:t>Bio-Electricity</a:t>
              </a:r>
            </a:p>
          </p:txBody>
        </p:sp>
        <p:cxnSp>
          <p:nvCxnSpPr>
            <p:cNvPr id="71" name="AutoShape 25"/>
            <p:cNvCxnSpPr>
              <a:cxnSpLocks noChangeShapeType="1"/>
              <a:endCxn id="65" idx="1"/>
            </p:cNvCxnSpPr>
            <p:nvPr/>
          </p:nvCxnSpPr>
          <p:spPr bwMode="auto">
            <a:xfrm>
              <a:off x="4829175" y="3194050"/>
              <a:ext cx="417001" cy="317"/>
            </a:xfrm>
            <a:prstGeom prst="straightConnector1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round/>
              <a:headEnd/>
              <a:tailEnd type="triangle" w="med" len="med"/>
            </a:ln>
          </p:spPr>
        </p:cxnSp>
        <p:cxnSp>
          <p:nvCxnSpPr>
            <p:cNvPr id="72" name="AutoShape 26"/>
            <p:cNvCxnSpPr>
              <a:cxnSpLocks noChangeShapeType="1"/>
            </p:cNvCxnSpPr>
            <p:nvPr/>
          </p:nvCxnSpPr>
          <p:spPr bwMode="auto">
            <a:xfrm flipV="1">
              <a:off x="4829175" y="2500306"/>
              <a:ext cx="314329" cy="7"/>
            </a:xfrm>
            <a:prstGeom prst="straightConnector1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round/>
              <a:headEnd/>
              <a:tailEnd type="triangle" w="med" len="med"/>
            </a:ln>
          </p:spPr>
        </p:cxnSp>
        <p:cxnSp>
          <p:nvCxnSpPr>
            <p:cNvPr id="73" name="AutoShape 27"/>
            <p:cNvCxnSpPr>
              <a:cxnSpLocks noChangeShapeType="1"/>
            </p:cNvCxnSpPr>
            <p:nvPr/>
          </p:nvCxnSpPr>
          <p:spPr bwMode="auto">
            <a:xfrm flipV="1">
              <a:off x="1782763" y="887413"/>
              <a:ext cx="935037" cy="0"/>
            </a:xfrm>
            <a:prstGeom prst="straightConnector1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round/>
              <a:headEnd/>
              <a:tailEnd type="triangle" w="med" len="med"/>
            </a:ln>
          </p:spPr>
        </p:cxnSp>
        <p:cxnSp>
          <p:nvCxnSpPr>
            <p:cNvPr id="75" name="AutoShape 29"/>
            <p:cNvCxnSpPr>
              <a:cxnSpLocks noChangeShapeType="1"/>
            </p:cNvCxnSpPr>
            <p:nvPr/>
          </p:nvCxnSpPr>
          <p:spPr bwMode="auto">
            <a:xfrm flipV="1">
              <a:off x="4829175" y="3411538"/>
              <a:ext cx="974725" cy="384175"/>
            </a:xfrm>
            <a:prstGeom prst="bentConnector2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76" name="AutoShape 30"/>
            <p:cNvCxnSpPr>
              <a:cxnSpLocks noChangeShapeType="1"/>
            </p:cNvCxnSpPr>
            <p:nvPr/>
          </p:nvCxnSpPr>
          <p:spPr bwMode="auto">
            <a:xfrm rot="5400000" flipH="1" flipV="1">
              <a:off x="3590925" y="4170363"/>
              <a:ext cx="319087" cy="1588"/>
            </a:xfrm>
            <a:prstGeom prst="straightConnector1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round/>
              <a:headEnd/>
              <a:tailEnd type="triangle" w="med" len="med"/>
            </a:ln>
          </p:spPr>
        </p:cxnSp>
        <p:cxnSp>
          <p:nvCxnSpPr>
            <p:cNvPr id="77" name="AutoShape 31"/>
            <p:cNvCxnSpPr>
              <a:cxnSpLocks noChangeShapeType="1"/>
              <a:endCxn id="68" idx="1"/>
            </p:cNvCxnSpPr>
            <p:nvPr/>
          </p:nvCxnSpPr>
          <p:spPr bwMode="auto">
            <a:xfrm flipV="1">
              <a:off x="4829175" y="4546554"/>
              <a:ext cx="417001" cy="46"/>
            </a:xfrm>
            <a:prstGeom prst="straightConnector1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round/>
              <a:headEnd/>
              <a:tailEnd type="triangle" w="med" len="med"/>
            </a:ln>
          </p:spPr>
        </p:cxnSp>
        <p:cxnSp>
          <p:nvCxnSpPr>
            <p:cNvPr id="78" name="AutoShape 32"/>
            <p:cNvCxnSpPr>
              <a:cxnSpLocks noChangeShapeType="1"/>
              <a:endCxn id="50" idx="1"/>
            </p:cNvCxnSpPr>
            <p:nvPr/>
          </p:nvCxnSpPr>
          <p:spPr bwMode="auto">
            <a:xfrm flipV="1">
              <a:off x="4829175" y="5557814"/>
              <a:ext cx="417001" cy="24"/>
            </a:xfrm>
            <a:prstGeom prst="straightConnector1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round/>
              <a:headEnd/>
              <a:tailEnd type="triangle" w="med" len="med"/>
            </a:ln>
          </p:spPr>
        </p:cxnSp>
        <p:cxnSp>
          <p:nvCxnSpPr>
            <p:cNvPr id="79" name="AutoShape 33"/>
            <p:cNvCxnSpPr>
              <a:cxnSpLocks noChangeShapeType="1"/>
            </p:cNvCxnSpPr>
            <p:nvPr/>
          </p:nvCxnSpPr>
          <p:spPr bwMode="auto">
            <a:xfrm>
              <a:off x="1639888" y="1771650"/>
              <a:ext cx="1077912" cy="1588"/>
            </a:xfrm>
            <a:prstGeom prst="straightConnector1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round/>
              <a:headEnd/>
              <a:tailEnd type="triangle" w="med" len="med"/>
            </a:ln>
          </p:spPr>
        </p:cxnSp>
        <p:cxnSp>
          <p:nvCxnSpPr>
            <p:cNvPr id="80" name="AutoShape 34"/>
            <p:cNvCxnSpPr>
              <a:cxnSpLocks noChangeShapeType="1"/>
              <a:endCxn id="67" idx="1"/>
            </p:cNvCxnSpPr>
            <p:nvPr/>
          </p:nvCxnSpPr>
          <p:spPr bwMode="auto">
            <a:xfrm flipV="1">
              <a:off x="4876800" y="1771100"/>
              <a:ext cx="369376" cy="550"/>
            </a:xfrm>
            <a:prstGeom prst="straightConnector1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round/>
              <a:headEnd/>
              <a:tailEnd type="triangle" w="med" len="med"/>
            </a:ln>
          </p:spPr>
        </p:cxnSp>
        <p:cxnSp>
          <p:nvCxnSpPr>
            <p:cNvPr id="81" name="AutoShape 35"/>
            <p:cNvCxnSpPr>
              <a:cxnSpLocks noChangeShapeType="1"/>
            </p:cNvCxnSpPr>
            <p:nvPr/>
          </p:nvCxnSpPr>
          <p:spPr bwMode="auto">
            <a:xfrm>
              <a:off x="6488113" y="887413"/>
              <a:ext cx="1517650" cy="427037"/>
            </a:xfrm>
            <a:prstGeom prst="bentConnector2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82" name="AutoShape 36"/>
            <p:cNvCxnSpPr>
              <a:cxnSpLocks noChangeShapeType="1"/>
            </p:cNvCxnSpPr>
            <p:nvPr/>
          </p:nvCxnSpPr>
          <p:spPr bwMode="auto">
            <a:xfrm flipV="1">
              <a:off x="6589713" y="2228850"/>
              <a:ext cx="1416050" cy="271463"/>
            </a:xfrm>
            <a:prstGeom prst="bentConnector2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83" name="AutoShape 37"/>
            <p:cNvCxnSpPr>
              <a:cxnSpLocks noChangeShapeType="1"/>
            </p:cNvCxnSpPr>
            <p:nvPr/>
          </p:nvCxnSpPr>
          <p:spPr bwMode="auto">
            <a:xfrm>
              <a:off x="6488113" y="1771650"/>
              <a:ext cx="760412" cy="1588"/>
            </a:xfrm>
            <a:prstGeom prst="straightConnector1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round/>
              <a:headEnd/>
              <a:tailEnd type="triangle" w="med" len="med"/>
            </a:ln>
          </p:spPr>
        </p:cxnSp>
        <p:cxnSp>
          <p:nvCxnSpPr>
            <p:cNvPr id="84" name="AutoShape 38"/>
            <p:cNvCxnSpPr>
              <a:cxnSpLocks noChangeShapeType="1"/>
            </p:cNvCxnSpPr>
            <p:nvPr/>
          </p:nvCxnSpPr>
          <p:spPr bwMode="auto">
            <a:xfrm>
              <a:off x="1998663" y="4156075"/>
              <a:ext cx="671512" cy="390525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85" name="AutoShape 39"/>
            <p:cNvCxnSpPr>
              <a:cxnSpLocks noChangeShapeType="1"/>
            </p:cNvCxnSpPr>
            <p:nvPr/>
          </p:nvCxnSpPr>
          <p:spPr bwMode="auto">
            <a:xfrm flipV="1">
              <a:off x="1998663" y="3194050"/>
              <a:ext cx="671512" cy="962025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86" name="AutoShape 40"/>
            <p:cNvCxnSpPr>
              <a:cxnSpLocks noChangeShapeType="1"/>
            </p:cNvCxnSpPr>
            <p:nvPr/>
          </p:nvCxnSpPr>
          <p:spPr bwMode="auto">
            <a:xfrm>
              <a:off x="1998663" y="4156075"/>
              <a:ext cx="671512" cy="1401763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87" name="AutoShape 45"/>
            <p:cNvCxnSpPr>
              <a:cxnSpLocks noChangeShapeType="1"/>
            </p:cNvCxnSpPr>
            <p:nvPr/>
          </p:nvCxnSpPr>
          <p:spPr bwMode="auto">
            <a:xfrm flipV="1">
              <a:off x="1927225" y="2500313"/>
              <a:ext cx="742950" cy="0"/>
            </a:xfrm>
            <a:prstGeom prst="straightConnector1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round/>
              <a:headEnd/>
              <a:tailEnd type="triangle" w="med" len="med"/>
            </a:ln>
          </p:spPr>
        </p:cxnSp>
        <p:cxnSp>
          <p:nvCxnSpPr>
            <p:cNvPr id="88" name="AutoShape 46"/>
            <p:cNvCxnSpPr>
              <a:cxnSpLocks noChangeShapeType="1"/>
            </p:cNvCxnSpPr>
            <p:nvPr/>
          </p:nvCxnSpPr>
          <p:spPr bwMode="auto">
            <a:xfrm rot="16200000" flipH="1">
              <a:off x="5757069" y="3766344"/>
              <a:ext cx="241300" cy="4256088"/>
            </a:xfrm>
            <a:prstGeom prst="bentConnector3">
              <a:avLst>
                <a:gd name="adj1" fmla="val 194737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89" name="Shape 88"/>
            <p:cNvCxnSpPr/>
            <p:nvPr/>
          </p:nvCxnSpPr>
          <p:spPr bwMode="auto">
            <a:xfrm rot="5400000" flipH="1" flipV="1">
              <a:off x="1515269" y="2993232"/>
              <a:ext cx="1647825" cy="661987"/>
            </a:xfrm>
            <a:prstGeom prst="bentConnector2">
              <a:avLst/>
            </a:prstGeom>
            <a:solidFill>
              <a:srgbClr val="006699"/>
            </a:solidFill>
            <a:ln w="285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90" name="Elbow Connector 72"/>
            <p:cNvCxnSpPr>
              <a:cxnSpLocks noChangeShapeType="1"/>
            </p:cNvCxnSpPr>
            <p:nvPr/>
          </p:nvCxnSpPr>
          <p:spPr bwMode="auto">
            <a:xfrm>
              <a:off x="5731538" y="4986393"/>
              <a:ext cx="914387" cy="914447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noFill/>
              <a:round/>
              <a:headEnd/>
              <a:tailEnd type="arrow" w="med" len="med"/>
            </a:ln>
          </p:spPr>
        </p:cxnSp>
        <p:cxnSp>
          <p:nvCxnSpPr>
            <p:cNvPr id="92" name="Straight Arrow Connector 91"/>
            <p:cNvCxnSpPr/>
            <p:nvPr/>
          </p:nvCxnSpPr>
          <p:spPr bwMode="auto">
            <a:xfrm>
              <a:off x="6488113" y="4546600"/>
              <a:ext cx="760412" cy="1588"/>
            </a:xfrm>
            <a:prstGeom prst="straightConnector1">
              <a:avLst/>
            </a:prstGeom>
            <a:solidFill>
              <a:srgbClr val="006699"/>
            </a:solidFill>
            <a:ln w="285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93" name="Straight Arrow Connector 92"/>
            <p:cNvCxnSpPr/>
            <p:nvPr/>
          </p:nvCxnSpPr>
          <p:spPr bwMode="auto">
            <a:xfrm flipV="1">
              <a:off x="6488113" y="4581525"/>
              <a:ext cx="742950" cy="976313"/>
            </a:xfrm>
            <a:prstGeom prst="straightConnector1">
              <a:avLst/>
            </a:prstGeom>
            <a:solidFill>
              <a:srgbClr val="006699"/>
            </a:solidFill>
            <a:ln w="285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58" name="AutoShape 12"/>
            <p:cNvSpPr>
              <a:spLocks noChangeArrowheads="1"/>
            </p:cNvSpPr>
            <p:nvPr/>
          </p:nvSpPr>
          <p:spPr bwMode="auto">
            <a:xfrm>
              <a:off x="2670750" y="2285123"/>
              <a:ext cx="2258439" cy="431822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 w="19050" algn="ctr">
              <a:noFill/>
              <a:round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anchor="ctr"/>
            <a:lstStyle/>
            <a:p>
              <a:pPr>
                <a:defRPr/>
              </a:pPr>
              <a:r>
                <a:rPr lang="en-GB" sz="1400" b="1" dirty="0">
                  <a:latin typeface="Arial" pitchFamily="34" charset="0"/>
                  <a:cs typeface="Arial" pitchFamily="34" charset="0"/>
                </a:rPr>
                <a:t>Hydrolysis-Fermentation</a:t>
              </a:r>
            </a:p>
            <a:p>
              <a:pPr>
                <a:defRPr/>
              </a:pPr>
              <a:r>
                <a:rPr lang="en-GB" sz="1400" b="1" dirty="0">
                  <a:latin typeface="Arial" pitchFamily="34" charset="0"/>
                  <a:cs typeface="Arial" pitchFamily="34" charset="0"/>
                </a:rPr>
                <a:t>Distillation</a:t>
              </a:r>
            </a:p>
          </p:txBody>
        </p:sp>
        <p:sp>
          <p:nvSpPr>
            <p:cNvPr id="59" name="AutoShape 13"/>
            <p:cNvSpPr>
              <a:spLocks noChangeArrowheads="1"/>
            </p:cNvSpPr>
            <p:nvPr/>
          </p:nvSpPr>
          <p:spPr bwMode="auto">
            <a:xfrm>
              <a:off x="2717884" y="670719"/>
              <a:ext cx="2282744" cy="431822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 w="19050">
              <a:noFill/>
              <a:round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anchor="ctr"/>
            <a:lstStyle/>
            <a:p>
              <a:pPr>
                <a:defRPr/>
              </a:pPr>
              <a:r>
                <a:rPr lang="en-GB" sz="1400" b="1" dirty="0">
                  <a:latin typeface="Arial" pitchFamily="34" charset="0"/>
                  <a:cs typeface="Arial" pitchFamily="34" charset="0"/>
                </a:rPr>
                <a:t>Anaerobic Fermentation</a:t>
              </a:r>
            </a:p>
          </p:txBody>
        </p:sp>
        <p:cxnSp>
          <p:nvCxnSpPr>
            <p:cNvPr id="96" name="Straight Arrow Connector 95"/>
            <p:cNvCxnSpPr>
              <a:stCxn id="59" idx="3"/>
              <a:endCxn id="69" idx="1"/>
            </p:cNvCxnSpPr>
            <p:nvPr/>
          </p:nvCxnSpPr>
          <p:spPr>
            <a:xfrm>
              <a:off x="5000628" y="886630"/>
              <a:ext cx="245548" cy="1588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AutoShape 4"/>
            <p:cNvSpPr>
              <a:spLocks noChangeArrowheads="1"/>
            </p:cNvSpPr>
            <p:nvPr/>
          </p:nvSpPr>
          <p:spPr bwMode="auto">
            <a:xfrm>
              <a:off x="5246176" y="5341109"/>
              <a:ext cx="1368406" cy="433410"/>
            </a:xfrm>
            <a:prstGeom prst="roundRect">
              <a:avLst>
                <a:gd name="adj" fmla="val 16667"/>
              </a:avLst>
            </a:prstGeom>
            <a:solidFill>
              <a:srgbClr val="990033"/>
            </a:solidFill>
            <a:ln w="19050" algn="ctr">
              <a:noFill/>
              <a:round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anchor="ctr"/>
            <a:lstStyle/>
            <a:p>
              <a:pPr>
                <a:defRPr/>
              </a:pPr>
              <a:r>
                <a:rPr lang="en-GB" sz="1400" b="1">
                  <a:latin typeface="Arial" pitchFamily="34" charset="0"/>
                  <a:cs typeface="Arial" pitchFamily="34" charset="0"/>
                </a:rPr>
                <a:t>Steam</a:t>
              </a:r>
            </a:p>
          </p:txBody>
        </p:sp>
        <p:sp>
          <p:nvSpPr>
            <p:cNvPr id="66" name="AutoShape 20"/>
            <p:cNvSpPr>
              <a:spLocks noChangeArrowheads="1"/>
            </p:cNvSpPr>
            <p:nvPr/>
          </p:nvSpPr>
          <p:spPr bwMode="auto">
            <a:xfrm>
              <a:off x="5145617" y="2252479"/>
              <a:ext cx="1569523" cy="497110"/>
            </a:xfrm>
            <a:prstGeom prst="roundRect">
              <a:avLst>
                <a:gd name="adj" fmla="val 16667"/>
              </a:avLst>
            </a:prstGeom>
            <a:solidFill>
              <a:srgbClr val="990033"/>
            </a:solidFill>
            <a:ln w="19050" algn="ctr">
              <a:noFill/>
              <a:round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anchor="ctr"/>
            <a:lstStyle/>
            <a:p>
              <a:pPr>
                <a:defRPr/>
              </a:pPr>
              <a:r>
                <a:rPr lang="en-GB" sz="1400" b="1">
                  <a:latin typeface="Arial" pitchFamily="34" charset="0"/>
                  <a:cs typeface="Arial" pitchFamily="34" charset="0"/>
                </a:rPr>
                <a:t>Ethanol/Butanol</a:t>
              </a:r>
            </a:p>
          </p:txBody>
        </p:sp>
        <p:sp>
          <p:nvSpPr>
            <p:cNvPr id="67" name="AutoShape 21"/>
            <p:cNvSpPr>
              <a:spLocks noChangeArrowheads="1"/>
            </p:cNvSpPr>
            <p:nvPr/>
          </p:nvSpPr>
          <p:spPr bwMode="auto">
            <a:xfrm>
              <a:off x="5246176" y="1554395"/>
              <a:ext cx="1368406" cy="433410"/>
            </a:xfrm>
            <a:prstGeom prst="roundRect">
              <a:avLst>
                <a:gd name="adj" fmla="val 16667"/>
              </a:avLst>
            </a:prstGeom>
            <a:solidFill>
              <a:srgbClr val="990033"/>
            </a:solidFill>
            <a:ln w="19050" algn="ctr">
              <a:noFill/>
              <a:round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anchor="ctr"/>
            <a:lstStyle/>
            <a:p>
              <a:pPr>
                <a:defRPr/>
              </a:pPr>
              <a:r>
                <a:rPr lang="en-GB" sz="1400" b="1">
                  <a:latin typeface="Arial" pitchFamily="34" charset="0"/>
                  <a:cs typeface="Arial" pitchFamily="34" charset="0"/>
                </a:rPr>
                <a:t>Biodiesel</a:t>
              </a:r>
            </a:p>
          </p:txBody>
        </p:sp>
        <p:sp>
          <p:nvSpPr>
            <p:cNvPr id="68" name="AutoShape 22"/>
            <p:cNvSpPr>
              <a:spLocks noChangeArrowheads="1"/>
            </p:cNvSpPr>
            <p:nvPr/>
          </p:nvSpPr>
          <p:spPr bwMode="auto">
            <a:xfrm>
              <a:off x="5246176" y="4329849"/>
              <a:ext cx="1368406" cy="433410"/>
            </a:xfrm>
            <a:prstGeom prst="roundRect">
              <a:avLst>
                <a:gd name="adj" fmla="val 16667"/>
              </a:avLst>
            </a:prstGeom>
            <a:solidFill>
              <a:srgbClr val="990033"/>
            </a:solidFill>
            <a:ln w="19050" algn="ctr">
              <a:noFill/>
              <a:round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anchor="ctr"/>
            <a:lstStyle/>
            <a:p>
              <a:pPr>
                <a:defRPr/>
              </a:pPr>
              <a:r>
                <a:rPr lang="en-GB" sz="1400" b="1">
                  <a:latin typeface="Arial" pitchFamily="34" charset="0"/>
                  <a:cs typeface="Arial" pitchFamily="34" charset="0"/>
                </a:rPr>
                <a:t>Gas</a:t>
              </a:r>
            </a:p>
          </p:txBody>
        </p:sp>
        <p:sp>
          <p:nvSpPr>
            <p:cNvPr id="69" name="AutoShape 23"/>
            <p:cNvSpPr>
              <a:spLocks noChangeArrowheads="1"/>
            </p:cNvSpPr>
            <p:nvPr/>
          </p:nvSpPr>
          <p:spPr bwMode="auto">
            <a:xfrm>
              <a:off x="5246176" y="669925"/>
              <a:ext cx="1368406" cy="433410"/>
            </a:xfrm>
            <a:prstGeom prst="roundRect">
              <a:avLst>
                <a:gd name="adj" fmla="val 16667"/>
              </a:avLst>
            </a:prstGeom>
            <a:solidFill>
              <a:srgbClr val="990033"/>
            </a:solidFill>
            <a:ln w="19050">
              <a:noFill/>
              <a:round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anchor="ctr"/>
            <a:lstStyle/>
            <a:p>
              <a:pPr>
                <a:defRPr/>
              </a:pPr>
              <a:r>
                <a:rPr lang="en-GB" sz="1400" b="1">
                  <a:latin typeface="Arial" pitchFamily="34" charset="0"/>
                  <a:cs typeface="Arial" pitchFamily="34" charset="0"/>
                </a:rPr>
                <a:t>Biogas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Line 2"/>
          <p:cNvSpPr>
            <a:spLocks noChangeShapeType="1"/>
          </p:cNvSpPr>
          <p:nvPr/>
        </p:nvSpPr>
        <p:spPr bwMode="auto">
          <a:xfrm>
            <a:off x="0" y="6024563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Line 3"/>
          <p:cNvSpPr>
            <a:spLocks noChangeShapeType="1"/>
          </p:cNvSpPr>
          <p:nvPr/>
        </p:nvSpPr>
        <p:spPr bwMode="auto">
          <a:xfrm>
            <a:off x="0" y="836613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Text Box 22"/>
          <p:cNvSpPr txBox="1">
            <a:spLocks noChangeArrowheads="1"/>
          </p:cNvSpPr>
          <p:nvPr/>
        </p:nvSpPr>
        <p:spPr bwMode="auto">
          <a:xfrm rot="16200000">
            <a:off x="22226" y="1392238"/>
            <a:ext cx="860425" cy="52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b="1">
                <a:latin typeface="Arial" pitchFamily="34" charset="0"/>
                <a:cs typeface="Arial" pitchFamily="34" charset="0"/>
              </a:rPr>
              <a:t>Raw</a:t>
            </a:r>
          </a:p>
          <a:p>
            <a:r>
              <a:rPr lang="en-GB" sz="1400" b="1">
                <a:latin typeface="Arial" pitchFamily="34" charset="0"/>
                <a:cs typeface="Arial" pitchFamily="34" charset="0"/>
              </a:rPr>
              <a:t>Material</a:t>
            </a:r>
          </a:p>
        </p:txBody>
      </p:sp>
      <p:sp>
        <p:nvSpPr>
          <p:cNvPr id="77" name="Text Box 23"/>
          <p:cNvSpPr txBox="1">
            <a:spLocks noChangeArrowheads="1"/>
          </p:cNvSpPr>
          <p:nvPr/>
        </p:nvSpPr>
        <p:spPr bwMode="auto">
          <a:xfrm rot="16200000">
            <a:off x="-149224" y="2665413"/>
            <a:ext cx="1173162" cy="52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b="1">
                <a:latin typeface="Arial" pitchFamily="34" charset="0"/>
                <a:cs typeface="Arial" pitchFamily="34" charset="0"/>
              </a:rPr>
              <a:t>Conversion</a:t>
            </a:r>
          </a:p>
          <a:p>
            <a:r>
              <a:rPr lang="en-GB" sz="1400" b="1">
                <a:latin typeface="Arial" pitchFamily="34" charset="0"/>
                <a:cs typeface="Arial" pitchFamily="34" charset="0"/>
              </a:rPr>
              <a:t>Technology</a:t>
            </a:r>
          </a:p>
        </p:txBody>
      </p:sp>
      <p:sp>
        <p:nvSpPr>
          <p:cNvPr id="78" name="Text Box 24"/>
          <p:cNvSpPr txBox="1">
            <a:spLocks noChangeArrowheads="1"/>
          </p:cNvSpPr>
          <p:nvPr/>
        </p:nvSpPr>
        <p:spPr bwMode="auto">
          <a:xfrm rot="16200000">
            <a:off x="19051" y="4303713"/>
            <a:ext cx="860425" cy="52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b="1">
                <a:latin typeface="Arial" pitchFamily="34" charset="0"/>
                <a:cs typeface="Arial" pitchFamily="34" charset="0"/>
              </a:rPr>
              <a:t>Fuel</a:t>
            </a:r>
          </a:p>
          <a:p>
            <a:r>
              <a:rPr lang="en-GB" sz="1400" b="1">
                <a:latin typeface="Arial" pitchFamily="34" charset="0"/>
                <a:cs typeface="Arial" pitchFamily="34" charset="0"/>
              </a:rPr>
              <a:t>Product</a:t>
            </a:r>
          </a:p>
        </p:txBody>
      </p:sp>
      <p:sp>
        <p:nvSpPr>
          <p:cNvPr id="80" name="AutoShape 26"/>
          <p:cNvSpPr>
            <a:spLocks noChangeArrowheads="1"/>
          </p:cNvSpPr>
          <p:nvPr/>
        </p:nvSpPr>
        <p:spPr bwMode="auto">
          <a:xfrm>
            <a:off x="2030413" y="2416175"/>
            <a:ext cx="1268412" cy="576262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>
                <a:latin typeface="Arial" pitchFamily="34" charset="0"/>
                <a:cs typeface="Arial" pitchFamily="34" charset="0"/>
              </a:rPr>
              <a:t>Gas</a:t>
            </a:r>
          </a:p>
          <a:p>
            <a:pPr>
              <a:defRPr/>
            </a:pPr>
            <a:r>
              <a:rPr lang="en-GB" sz="1400">
                <a:latin typeface="Arial" pitchFamily="34" charset="0"/>
                <a:cs typeface="Arial" pitchFamily="34" charset="0"/>
              </a:rPr>
              <a:t> Processing  </a:t>
            </a:r>
          </a:p>
        </p:txBody>
      </p:sp>
      <p:sp>
        <p:nvSpPr>
          <p:cNvPr id="81" name="AutoShape 27"/>
          <p:cNvSpPr>
            <a:spLocks noChangeArrowheads="1"/>
          </p:cNvSpPr>
          <p:nvPr/>
        </p:nvSpPr>
        <p:spPr bwMode="auto">
          <a:xfrm>
            <a:off x="3332163" y="2411413"/>
            <a:ext cx="2738437" cy="638175"/>
          </a:xfrm>
          <a:prstGeom prst="roundRect">
            <a:avLst>
              <a:gd name="adj" fmla="val 16667"/>
            </a:avLst>
          </a:prstGeom>
          <a:solidFill>
            <a:schemeClr val="tx2">
              <a:lumMod val="60000"/>
              <a:lumOff val="40000"/>
            </a:schemeClr>
          </a:solidFill>
          <a:ln w="12700" algn="ctr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</a:pPr>
            <a:endParaRPr lang="en-GB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75000"/>
              </a:lnSpc>
            </a:pPr>
            <a:r>
              <a:rPr lang="en-GB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         Gasification               </a:t>
            </a:r>
          </a:p>
          <a:p>
            <a:pPr>
              <a:lnSpc>
                <a:spcPct val="75000"/>
              </a:lnSpc>
            </a:pPr>
            <a:endParaRPr lang="en-GB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779463" y="1300163"/>
            <a:ext cx="8024812" cy="4362450"/>
            <a:chOff x="779463" y="1300163"/>
            <a:chExt cx="8024812" cy="4362450"/>
          </a:xfrm>
        </p:grpSpPr>
        <p:sp>
          <p:nvSpPr>
            <p:cNvPr id="60" name="Line 6"/>
            <p:cNvSpPr>
              <a:spLocks noChangeShapeType="1"/>
            </p:cNvSpPr>
            <p:nvPr/>
          </p:nvSpPr>
          <p:spPr bwMode="auto">
            <a:xfrm flipH="1">
              <a:off x="2917825" y="3016250"/>
              <a:ext cx="438150" cy="26670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Line 7"/>
            <p:cNvSpPr>
              <a:spLocks noChangeShapeType="1"/>
            </p:cNvSpPr>
            <p:nvPr/>
          </p:nvSpPr>
          <p:spPr bwMode="auto">
            <a:xfrm>
              <a:off x="3873500" y="3048000"/>
              <a:ext cx="0" cy="24447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Line 8"/>
            <p:cNvSpPr>
              <a:spLocks noChangeShapeType="1"/>
            </p:cNvSpPr>
            <p:nvPr/>
          </p:nvSpPr>
          <p:spPr bwMode="auto">
            <a:xfrm>
              <a:off x="4929188" y="3040063"/>
              <a:ext cx="0" cy="24765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Line 9"/>
            <p:cNvSpPr>
              <a:spLocks noChangeShapeType="1"/>
            </p:cNvSpPr>
            <p:nvPr/>
          </p:nvSpPr>
          <p:spPr bwMode="auto">
            <a:xfrm>
              <a:off x="5965825" y="3038475"/>
              <a:ext cx="0" cy="25400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" name="Line 10"/>
            <p:cNvSpPr>
              <a:spLocks noChangeShapeType="1"/>
            </p:cNvSpPr>
            <p:nvPr/>
          </p:nvSpPr>
          <p:spPr bwMode="auto">
            <a:xfrm>
              <a:off x="7204075" y="2990850"/>
              <a:ext cx="0" cy="29527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Line 11"/>
            <p:cNvSpPr>
              <a:spLocks noChangeShapeType="1"/>
            </p:cNvSpPr>
            <p:nvPr/>
          </p:nvSpPr>
          <p:spPr bwMode="auto">
            <a:xfrm>
              <a:off x="8421688" y="2989263"/>
              <a:ext cx="0" cy="28892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6" name="Line 12"/>
            <p:cNvSpPr>
              <a:spLocks noChangeShapeType="1"/>
            </p:cNvSpPr>
            <p:nvPr/>
          </p:nvSpPr>
          <p:spPr bwMode="auto">
            <a:xfrm>
              <a:off x="1398588" y="2073275"/>
              <a:ext cx="0" cy="31432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Line 13"/>
            <p:cNvSpPr>
              <a:spLocks noChangeShapeType="1"/>
            </p:cNvSpPr>
            <p:nvPr/>
          </p:nvSpPr>
          <p:spPr bwMode="auto">
            <a:xfrm>
              <a:off x="5294313" y="2078038"/>
              <a:ext cx="0" cy="32067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Line 14"/>
            <p:cNvSpPr>
              <a:spLocks noChangeShapeType="1"/>
            </p:cNvSpPr>
            <p:nvPr/>
          </p:nvSpPr>
          <p:spPr bwMode="auto">
            <a:xfrm>
              <a:off x="4189413" y="2085975"/>
              <a:ext cx="0" cy="31750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Line 15"/>
            <p:cNvSpPr>
              <a:spLocks noChangeShapeType="1"/>
            </p:cNvSpPr>
            <p:nvPr/>
          </p:nvSpPr>
          <p:spPr bwMode="auto">
            <a:xfrm>
              <a:off x="3089275" y="2090738"/>
              <a:ext cx="0" cy="31115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AutoShape 19"/>
            <p:cNvSpPr>
              <a:spLocks noChangeArrowheads="1"/>
            </p:cNvSpPr>
            <p:nvPr/>
          </p:nvSpPr>
          <p:spPr bwMode="auto">
            <a:xfrm>
              <a:off x="779463" y="1312863"/>
              <a:ext cx="1403350" cy="754062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5000"/>
              </a:schemeClr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GB" sz="1400">
                <a:latin typeface="Arial" pitchFamily="34" charset="0"/>
                <a:cs typeface="Arial" pitchFamily="34" charset="0"/>
              </a:endParaRPr>
            </a:p>
            <a:p>
              <a:pPr>
                <a:defRPr/>
              </a:pPr>
              <a:r>
                <a:rPr lang="en-GB" sz="1400">
                  <a:latin typeface="Arial" pitchFamily="34" charset="0"/>
                  <a:cs typeface="Arial" pitchFamily="34" charset="0"/>
                </a:rPr>
                <a:t>    Crude Oil    </a:t>
              </a:r>
            </a:p>
            <a:p>
              <a:pPr>
                <a:lnSpc>
                  <a:spcPct val="75000"/>
                </a:lnSpc>
                <a:defRPr/>
              </a:pPr>
              <a:endParaRPr lang="en-GB" sz="1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AutoShape 20"/>
            <p:cNvSpPr>
              <a:spLocks noChangeArrowheads="1"/>
            </p:cNvSpPr>
            <p:nvPr/>
          </p:nvSpPr>
          <p:spPr bwMode="auto">
            <a:xfrm>
              <a:off x="4897438" y="1322388"/>
              <a:ext cx="1050925" cy="754062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5000"/>
              </a:schemeClr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>
              <a:spAutoFit/>
            </a:bodyPr>
            <a:lstStyle/>
            <a:p>
              <a:pPr>
                <a:defRPr/>
              </a:pPr>
              <a:endParaRPr lang="en-GB" sz="1400">
                <a:latin typeface="Arial" pitchFamily="34" charset="0"/>
                <a:cs typeface="Arial" pitchFamily="34" charset="0"/>
              </a:endParaRPr>
            </a:p>
            <a:p>
              <a:pPr>
                <a:defRPr/>
              </a:pPr>
              <a:r>
                <a:rPr lang="en-GB" sz="1400">
                  <a:latin typeface="Arial" pitchFamily="34" charset="0"/>
                  <a:cs typeface="Arial" pitchFamily="34" charset="0"/>
                </a:rPr>
                <a:t>Coal</a:t>
              </a:r>
            </a:p>
            <a:p>
              <a:pPr>
                <a:lnSpc>
                  <a:spcPct val="75000"/>
                </a:lnSpc>
                <a:defRPr/>
              </a:pPr>
              <a:endParaRPr lang="en-GB" sz="1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5" name="AutoShape 21"/>
            <p:cNvSpPr>
              <a:spLocks noChangeArrowheads="1"/>
            </p:cNvSpPr>
            <p:nvPr/>
          </p:nvSpPr>
          <p:spPr bwMode="auto">
            <a:xfrm>
              <a:off x="7105650" y="1300163"/>
              <a:ext cx="1679575" cy="754062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 w="12700" algn="ctr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GB" sz="140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defRPr/>
              </a:pPr>
              <a:r>
                <a:rPr lang="en-GB" sz="14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      Biomass       </a:t>
              </a:r>
            </a:p>
            <a:p>
              <a:pPr>
                <a:lnSpc>
                  <a:spcPct val="75000"/>
                </a:lnSpc>
                <a:defRPr/>
              </a:pPr>
              <a:endParaRPr lang="en-GB" sz="140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9" name="AutoShape 25"/>
            <p:cNvSpPr>
              <a:spLocks noChangeArrowheads="1"/>
            </p:cNvSpPr>
            <p:nvPr/>
          </p:nvSpPr>
          <p:spPr bwMode="auto">
            <a:xfrm>
              <a:off x="815975" y="2397125"/>
              <a:ext cx="1100137" cy="576262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5000"/>
              </a:schemeClr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>
                  <a:latin typeface="Arial" pitchFamily="34" charset="0"/>
                  <a:cs typeface="Arial" pitchFamily="34" charset="0"/>
                </a:rPr>
                <a:t>Oil</a:t>
              </a:r>
            </a:p>
            <a:p>
              <a:pPr>
                <a:defRPr/>
              </a:pPr>
              <a:r>
                <a:rPr lang="en-GB" sz="1400">
                  <a:latin typeface="Arial" pitchFamily="34" charset="0"/>
                  <a:cs typeface="Arial" pitchFamily="34" charset="0"/>
                </a:rPr>
                <a:t>processing</a:t>
              </a:r>
            </a:p>
          </p:txBody>
        </p:sp>
        <p:sp>
          <p:nvSpPr>
            <p:cNvPr id="82" name="AutoShape 28"/>
            <p:cNvSpPr>
              <a:spLocks noChangeArrowheads="1"/>
            </p:cNvSpPr>
            <p:nvPr/>
          </p:nvSpPr>
          <p:spPr bwMode="auto">
            <a:xfrm>
              <a:off x="6300788" y="2397125"/>
              <a:ext cx="1287462" cy="600075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 w="12700" algn="ctr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>
              <a:spAutoFit/>
            </a:bodyPr>
            <a:lstStyle/>
            <a:p>
              <a:pPr>
                <a:lnSpc>
                  <a:spcPct val="70000"/>
                </a:lnSpc>
                <a:defRPr/>
              </a:pPr>
              <a:endParaRPr lang="en-GB" sz="140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ct val="70000"/>
                </a:lnSpc>
                <a:defRPr/>
              </a:pPr>
              <a:r>
                <a:rPr lang="en-GB" sz="14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Fermentation</a:t>
              </a:r>
            </a:p>
            <a:p>
              <a:pPr>
                <a:lnSpc>
                  <a:spcPct val="70000"/>
                </a:lnSpc>
                <a:defRPr/>
              </a:pPr>
              <a:endParaRPr lang="en-GB" sz="140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3" name="AutoShape 29"/>
            <p:cNvSpPr>
              <a:spLocks noChangeArrowheads="1"/>
            </p:cNvSpPr>
            <p:nvPr/>
          </p:nvSpPr>
          <p:spPr bwMode="auto">
            <a:xfrm>
              <a:off x="7616825" y="2397125"/>
              <a:ext cx="1187450" cy="600075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 w="12700" algn="ctr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>
              <a:spAutoFit/>
            </a:bodyPr>
            <a:lstStyle/>
            <a:p>
              <a:pPr>
                <a:lnSpc>
                  <a:spcPct val="70000"/>
                </a:lnSpc>
                <a:defRPr/>
              </a:pPr>
              <a:endParaRPr lang="en-GB" sz="140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ct val="70000"/>
                </a:lnSpc>
                <a:defRPr/>
              </a:pPr>
              <a:r>
                <a:rPr lang="en-GB" sz="14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Plant oil</a:t>
              </a:r>
            </a:p>
            <a:p>
              <a:pPr>
                <a:lnSpc>
                  <a:spcPct val="70000"/>
                </a:lnSpc>
                <a:defRPr/>
              </a:pPr>
              <a:r>
                <a:rPr lang="en-GB" sz="14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Processing</a:t>
              </a:r>
            </a:p>
          </p:txBody>
        </p:sp>
        <p:sp>
          <p:nvSpPr>
            <p:cNvPr id="84" name="AutoShape 30"/>
            <p:cNvSpPr>
              <a:spLocks noChangeArrowheads="1"/>
            </p:cNvSpPr>
            <p:nvPr/>
          </p:nvSpPr>
          <p:spPr bwMode="auto">
            <a:xfrm>
              <a:off x="8074025" y="3295650"/>
              <a:ext cx="706437" cy="576262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 w="12700" algn="ctr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Bio-</a:t>
              </a:r>
            </a:p>
            <a:p>
              <a:pPr>
                <a:defRPr/>
              </a:pPr>
              <a:r>
                <a:rPr lang="en-GB" sz="14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diesel</a:t>
              </a:r>
            </a:p>
          </p:txBody>
        </p:sp>
        <p:sp>
          <p:nvSpPr>
            <p:cNvPr id="85" name="AutoShape 31"/>
            <p:cNvSpPr>
              <a:spLocks noChangeArrowheads="1"/>
            </p:cNvSpPr>
            <p:nvPr/>
          </p:nvSpPr>
          <p:spPr bwMode="auto">
            <a:xfrm>
              <a:off x="8140700" y="4008438"/>
              <a:ext cx="644525" cy="57943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 w="12700" algn="ctr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Plant</a:t>
              </a:r>
            </a:p>
            <a:p>
              <a:pPr>
                <a:defRPr/>
              </a:pPr>
              <a:r>
                <a:rPr lang="en-GB" sz="14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oil</a:t>
              </a:r>
            </a:p>
          </p:txBody>
        </p:sp>
        <p:sp>
          <p:nvSpPr>
            <p:cNvPr id="86" name="AutoShape 32"/>
            <p:cNvSpPr>
              <a:spLocks noChangeArrowheads="1"/>
            </p:cNvSpPr>
            <p:nvPr/>
          </p:nvSpPr>
          <p:spPr bwMode="auto">
            <a:xfrm>
              <a:off x="6437313" y="3295650"/>
              <a:ext cx="1592262" cy="576262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 w="12700" algn="ctr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Bioethanol</a:t>
              </a:r>
            </a:p>
            <a:p>
              <a:pPr>
                <a:defRPr/>
              </a:pPr>
              <a:r>
                <a:rPr lang="en-GB" sz="14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(sugars &amp; starch)</a:t>
              </a:r>
            </a:p>
          </p:txBody>
        </p:sp>
        <p:sp>
          <p:nvSpPr>
            <p:cNvPr id="87" name="AutoShape 33"/>
            <p:cNvSpPr>
              <a:spLocks noChangeArrowheads="1"/>
            </p:cNvSpPr>
            <p:nvPr/>
          </p:nvSpPr>
          <p:spPr bwMode="auto">
            <a:xfrm>
              <a:off x="6505575" y="4568825"/>
              <a:ext cx="1455737" cy="576262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 w="12700" algn="ctr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>
              <a:spAutoFit/>
            </a:bodyPr>
            <a:lstStyle/>
            <a:p>
              <a:r>
                <a:rPr lang="en-GB" sz="140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Biobutanol</a:t>
              </a:r>
            </a:p>
            <a:p>
              <a:r>
                <a:rPr lang="en-GB" sz="140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(ligno-cellulosis</a:t>
              </a:r>
            </a:p>
          </p:txBody>
        </p:sp>
        <p:sp>
          <p:nvSpPr>
            <p:cNvPr id="88" name="AutoShape 34"/>
            <p:cNvSpPr>
              <a:spLocks noChangeArrowheads="1"/>
            </p:cNvSpPr>
            <p:nvPr/>
          </p:nvSpPr>
          <p:spPr bwMode="auto">
            <a:xfrm>
              <a:off x="6634163" y="5322888"/>
              <a:ext cx="1196975" cy="339725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 w="12700" algn="ctr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Biogas/SNG</a:t>
              </a:r>
            </a:p>
          </p:txBody>
        </p:sp>
        <p:sp>
          <p:nvSpPr>
            <p:cNvPr id="91" name="AutoShape 37"/>
            <p:cNvSpPr>
              <a:spLocks noChangeArrowheads="1"/>
            </p:cNvSpPr>
            <p:nvPr/>
          </p:nvSpPr>
          <p:spPr bwMode="auto">
            <a:xfrm>
              <a:off x="5418138" y="3295650"/>
              <a:ext cx="971550" cy="576262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 w="12700" algn="ctr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>
              <a:spAutoFit/>
            </a:bodyPr>
            <a:lstStyle/>
            <a:p>
              <a:r>
                <a:rPr lang="en-GB" sz="140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BTL/</a:t>
              </a:r>
            </a:p>
            <a:p>
              <a:r>
                <a:rPr lang="en-GB" sz="140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FT diesel</a:t>
              </a:r>
            </a:p>
          </p:txBody>
        </p:sp>
        <p:sp>
          <p:nvSpPr>
            <p:cNvPr id="92" name="AutoShape 38"/>
            <p:cNvSpPr>
              <a:spLocks noChangeArrowheads="1"/>
            </p:cNvSpPr>
            <p:nvPr/>
          </p:nvSpPr>
          <p:spPr bwMode="auto">
            <a:xfrm>
              <a:off x="4446588" y="3295650"/>
              <a:ext cx="947737" cy="339725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50000"/>
              </a:schemeClr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>
                  <a:latin typeface="Arial" pitchFamily="34" charset="0"/>
                  <a:cs typeface="Arial" pitchFamily="34" charset="0"/>
                </a:rPr>
                <a:t>Methanol</a:t>
              </a:r>
            </a:p>
          </p:txBody>
        </p:sp>
        <p:sp>
          <p:nvSpPr>
            <p:cNvPr id="93" name="AutoShape 39"/>
            <p:cNvSpPr>
              <a:spLocks noChangeArrowheads="1"/>
            </p:cNvSpPr>
            <p:nvPr/>
          </p:nvSpPr>
          <p:spPr bwMode="auto">
            <a:xfrm>
              <a:off x="4613275" y="3733800"/>
              <a:ext cx="614362" cy="339725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50000"/>
              </a:schemeClr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>
                  <a:latin typeface="Arial" pitchFamily="34" charset="0"/>
                  <a:cs typeface="Arial" pitchFamily="34" charset="0"/>
                </a:rPr>
                <a:t>DME</a:t>
              </a:r>
            </a:p>
          </p:txBody>
        </p:sp>
        <p:sp>
          <p:nvSpPr>
            <p:cNvPr id="94" name="AutoShape 40"/>
            <p:cNvSpPr>
              <a:spLocks noChangeArrowheads="1"/>
            </p:cNvSpPr>
            <p:nvPr/>
          </p:nvSpPr>
          <p:spPr bwMode="auto">
            <a:xfrm>
              <a:off x="3414713" y="3295650"/>
              <a:ext cx="987425" cy="339725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50000"/>
              </a:schemeClr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 dirty="0">
                  <a:latin typeface="Arial" pitchFamily="34" charset="0"/>
                  <a:cs typeface="Arial" pitchFamily="34" charset="0"/>
                </a:rPr>
                <a:t>Hydrogen</a:t>
              </a:r>
            </a:p>
          </p:txBody>
        </p:sp>
        <p:sp>
          <p:nvSpPr>
            <p:cNvPr id="95" name="AutoShape 41"/>
            <p:cNvSpPr>
              <a:spLocks noChangeArrowheads="1"/>
            </p:cNvSpPr>
            <p:nvPr/>
          </p:nvSpPr>
          <p:spPr bwMode="auto">
            <a:xfrm>
              <a:off x="1793875" y="3295650"/>
              <a:ext cx="614362" cy="339725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5000"/>
              </a:schemeClr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>
                  <a:latin typeface="Arial" pitchFamily="34" charset="0"/>
                  <a:cs typeface="Arial" pitchFamily="34" charset="0"/>
                </a:rPr>
                <a:t>CNG</a:t>
              </a:r>
            </a:p>
          </p:txBody>
        </p:sp>
        <p:sp>
          <p:nvSpPr>
            <p:cNvPr id="96" name="AutoShape 42"/>
            <p:cNvSpPr>
              <a:spLocks noChangeArrowheads="1"/>
            </p:cNvSpPr>
            <p:nvPr/>
          </p:nvSpPr>
          <p:spPr bwMode="auto">
            <a:xfrm>
              <a:off x="1817688" y="3743325"/>
              <a:ext cx="584200" cy="339725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5000"/>
              </a:schemeClr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97" name="AutoShape 43"/>
            <p:cNvSpPr>
              <a:spLocks noChangeArrowheads="1"/>
            </p:cNvSpPr>
            <p:nvPr/>
          </p:nvSpPr>
          <p:spPr bwMode="auto">
            <a:xfrm>
              <a:off x="982663" y="3305175"/>
              <a:ext cx="712787" cy="339725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5000"/>
              </a:schemeClr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>
                  <a:latin typeface="Arial" pitchFamily="34" charset="0"/>
                  <a:cs typeface="Arial" pitchFamily="34" charset="0"/>
                </a:rPr>
                <a:t>Diesel</a:t>
              </a:r>
            </a:p>
          </p:txBody>
        </p:sp>
        <p:sp>
          <p:nvSpPr>
            <p:cNvPr id="98" name="AutoShape 44"/>
            <p:cNvSpPr>
              <a:spLocks noChangeArrowheads="1"/>
            </p:cNvSpPr>
            <p:nvPr/>
          </p:nvSpPr>
          <p:spPr bwMode="auto">
            <a:xfrm>
              <a:off x="987425" y="3752850"/>
              <a:ext cx="682625" cy="339725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5000"/>
              </a:schemeClr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>
                  <a:latin typeface="Arial" pitchFamily="34" charset="0"/>
                  <a:cs typeface="Arial" pitchFamily="34" charset="0"/>
                </a:rPr>
                <a:t>Petrol</a:t>
              </a:r>
            </a:p>
          </p:txBody>
        </p:sp>
        <p:sp>
          <p:nvSpPr>
            <p:cNvPr id="99" name="AutoShape 45"/>
            <p:cNvSpPr>
              <a:spLocks noChangeArrowheads="1"/>
            </p:cNvSpPr>
            <p:nvPr/>
          </p:nvSpPr>
          <p:spPr bwMode="auto">
            <a:xfrm>
              <a:off x="1479550" y="4162425"/>
              <a:ext cx="574675" cy="339725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5000"/>
              </a:schemeClr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 dirty="0">
                  <a:latin typeface="Arial" pitchFamily="34" charset="0"/>
                  <a:cs typeface="Arial" pitchFamily="34" charset="0"/>
                </a:rPr>
                <a:t>LPG</a:t>
              </a:r>
            </a:p>
          </p:txBody>
        </p:sp>
        <p:sp>
          <p:nvSpPr>
            <p:cNvPr id="100" name="AutoShape 46"/>
            <p:cNvSpPr>
              <a:spLocks noChangeArrowheads="1"/>
            </p:cNvSpPr>
            <p:nvPr/>
          </p:nvSpPr>
          <p:spPr bwMode="auto">
            <a:xfrm>
              <a:off x="2538413" y="3302000"/>
              <a:ext cx="701675" cy="339725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50000"/>
              </a:schemeClr>
            </a:solidFill>
            <a:ln w="12700" algn="ctr">
              <a:noFill/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>
                  <a:latin typeface="Arial" pitchFamily="34" charset="0"/>
                  <a:cs typeface="Arial" pitchFamily="34" charset="0"/>
                </a:rPr>
                <a:t>CTL   </a:t>
              </a:r>
            </a:p>
          </p:txBody>
        </p:sp>
        <p:sp>
          <p:nvSpPr>
            <p:cNvPr id="101" name="AutoShape 47"/>
            <p:cNvSpPr>
              <a:spLocks noChangeArrowheads="1"/>
            </p:cNvSpPr>
            <p:nvPr/>
          </p:nvSpPr>
          <p:spPr bwMode="auto">
            <a:xfrm>
              <a:off x="2578100" y="3714750"/>
              <a:ext cx="563562" cy="339725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50000"/>
              </a:schemeClr>
            </a:solidFill>
            <a:ln w="12700" algn="ctr">
              <a:noFill/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>
                  <a:latin typeface="Arial" pitchFamily="34" charset="0"/>
                  <a:cs typeface="Arial" pitchFamily="34" charset="0"/>
                </a:rPr>
                <a:t>GTL</a:t>
              </a:r>
            </a:p>
          </p:txBody>
        </p:sp>
        <p:sp>
          <p:nvSpPr>
            <p:cNvPr id="102" name="Line 48"/>
            <p:cNvSpPr>
              <a:spLocks noChangeShapeType="1"/>
            </p:cNvSpPr>
            <p:nvPr/>
          </p:nvSpPr>
          <p:spPr bwMode="auto">
            <a:xfrm>
              <a:off x="8604250" y="2054225"/>
              <a:ext cx="0" cy="34607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Line 49"/>
            <p:cNvSpPr>
              <a:spLocks noChangeShapeType="1"/>
            </p:cNvSpPr>
            <p:nvPr/>
          </p:nvSpPr>
          <p:spPr bwMode="auto">
            <a:xfrm flipH="1">
              <a:off x="7412038" y="2058988"/>
              <a:ext cx="3175" cy="33972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4" name="AutoShape 50"/>
            <p:cNvCxnSpPr>
              <a:cxnSpLocks noChangeShapeType="1"/>
            </p:cNvCxnSpPr>
            <p:nvPr/>
          </p:nvCxnSpPr>
          <p:spPr bwMode="auto">
            <a:xfrm rot="10800000" flipV="1">
              <a:off x="6061075" y="1657350"/>
              <a:ext cx="1047750" cy="971550"/>
            </a:xfrm>
            <a:prstGeom prst="bentConnector3">
              <a:avLst>
                <a:gd name="adj1" fmla="val 88333"/>
              </a:avLst>
            </a:prstGeom>
            <a:noFill/>
            <a:ln w="28575">
              <a:solidFill>
                <a:schemeClr val="hlink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05" name="AutoShape 51"/>
            <p:cNvSpPr>
              <a:spLocks noChangeArrowheads="1"/>
            </p:cNvSpPr>
            <p:nvPr/>
          </p:nvSpPr>
          <p:spPr bwMode="auto">
            <a:xfrm>
              <a:off x="6554788" y="3948113"/>
              <a:ext cx="1357312" cy="576262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 w="12700" algn="ctr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>
              <a:spAutoFit/>
            </a:bodyPr>
            <a:lstStyle/>
            <a:p>
              <a:r>
                <a:rPr lang="en-GB" sz="140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Bioethanol</a:t>
              </a:r>
            </a:p>
            <a:p>
              <a:r>
                <a:rPr lang="en-GB" sz="140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(lignocelluosis</a:t>
              </a:r>
            </a:p>
          </p:txBody>
        </p:sp>
        <p:sp>
          <p:nvSpPr>
            <p:cNvPr id="107" name="Line 53"/>
            <p:cNvSpPr>
              <a:spLocks noChangeShapeType="1"/>
            </p:cNvSpPr>
            <p:nvPr/>
          </p:nvSpPr>
          <p:spPr bwMode="auto">
            <a:xfrm>
              <a:off x="2143125" y="2997200"/>
              <a:ext cx="0" cy="28257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8" name="Line 54"/>
            <p:cNvSpPr>
              <a:spLocks noChangeShapeType="1"/>
            </p:cNvSpPr>
            <p:nvPr/>
          </p:nvSpPr>
          <p:spPr bwMode="auto">
            <a:xfrm>
              <a:off x="1370013" y="2976563"/>
              <a:ext cx="0" cy="31750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9" name="AutoShape 55"/>
            <p:cNvSpPr>
              <a:spLocks noChangeArrowheads="1"/>
            </p:cNvSpPr>
            <p:nvPr/>
          </p:nvSpPr>
          <p:spPr bwMode="auto">
            <a:xfrm>
              <a:off x="2905125" y="1338263"/>
              <a:ext cx="1550987" cy="754062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5000"/>
              </a:schemeClr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GB" sz="1400">
                <a:latin typeface="Arial" pitchFamily="34" charset="0"/>
                <a:cs typeface="Arial" pitchFamily="34" charset="0"/>
              </a:endParaRPr>
            </a:p>
            <a:p>
              <a:pPr>
                <a:defRPr/>
              </a:pPr>
              <a:r>
                <a:rPr lang="en-GB" sz="1400">
                  <a:latin typeface="Arial" pitchFamily="34" charset="0"/>
                  <a:cs typeface="Arial" pitchFamily="34" charset="0"/>
                </a:rPr>
                <a:t>   Natural Gas    </a:t>
              </a:r>
            </a:p>
            <a:p>
              <a:pPr>
                <a:lnSpc>
                  <a:spcPct val="75000"/>
                </a:lnSpc>
                <a:defRPr/>
              </a:pPr>
              <a:endParaRPr lang="en-GB" sz="1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0" name="Rectangle 109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 Box 25"/>
          <p:cNvSpPr txBox="1">
            <a:spLocks noChangeArrowheads="1"/>
          </p:cNvSpPr>
          <p:nvPr/>
        </p:nvSpPr>
        <p:spPr bwMode="auto">
          <a:xfrm>
            <a:off x="1079500" y="5857892"/>
            <a:ext cx="115728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b="1" dirty="0">
                <a:latin typeface="Arial" pitchFamily="34" charset="0"/>
                <a:cs typeface="Arial" pitchFamily="34" charset="0"/>
              </a:rPr>
              <a:t>Fossil fuels</a:t>
            </a:r>
          </a:p>
        </p:txBody>
      </p:sp>
      <p:sp>
        <p:nvSpPr>
          <p:cNvPr id="112" name="Text Box 33"/>
          <p:cNvSpPr txBox="1">
            <a:spLocks noChangeArrowheads="1"/>
          </p:cNvSpPr>
          <p:nvPr/>
        </p:nvSpPr>
        <p:spPr bwMode="auto">
          <a:xfrm>
            <a:off x="7143768" y="5857892"/>
            <a:ext cx="88265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b="1" dirty="0" err="1">
                <a:latin typeface="Arial" pitchFamily="34" charset="0"/>
                <a:cs typeface="Arial" pitchFamily="34" charset="0"/>
              </a:rPr>
              <a:t>Biofuels</a:t>
            </a:r>
            <a:endParaRPr lang="en-GB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3" name="Text Box 42"/>
          <p:cNvSpPr txBox="1">
            <a:spLocks noChangeArrowheads="1"/>
          </p:cNvSpPr>
          <p:nvPr/>
        </p:nvSpPr>
        <p:spPr bwMode="auto">
          <a:xfrm>
            <a:off x="3286116" y="5857892"/>
            <a:ext cx="1443037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b="1" dirty="0">
                <a:latin typeface="Arial" pitchFamily="34" charset="0"/>
                <a:cs typeface="Arial" pitchFamily="34" charset="0"/>
              </a:rPr>
              <a:t>Synthetic fuels</a:t>
            </a:r>
          </a:p>
        </p:txBody>
      </p:sp>
      <p:sp>
        <p:nvSpPr>
          <p:cNvPr id="114" name="Text Box 4"/>
          <p:cNvSpPr txBox="1">
            <a:spLocks noChangeArrowheads="1"/>
          </p:cNvSpPr>
          <p:nvPr/>
        </p:nvSpPr>
        <p:spPr bwMode="auto">
          <a:xfrm>
            <a:off x="7117655" y="91480"/>
            <a:ext cx="17748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Fuel Types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aprilia_fuel_cell_2l"/>
          <p:cNvPicPr>
            <a:picLocks noChangeAspect="1" noChangeArrowheads="1"/>
          </p:cNvPicPr>
          <p:nvPr/>
        </p:nvPicPr>
        <p:blipFill>
          <a:blip r:embed="rId2" cstate="print"/>
          <a:srcRect l="6606" t="8585" b="4559"/>
          <a:stretch>
            <a:fillRect/>
          </a:stretch>
        </p:blipFill>
        <p:spPr bwMode="auto">
          <a:xfrm>
            <a:off x="0" y="649288"/>
            <a:ext cx="9156700" cy="564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Line 8"/>
          <p:cNvSpPr>
            <a:spLocks noChangeShapeType="1"/>
          </p:cNvSpPr>
          <p:nvPr/>
        </p:nvSpPr>
        <p:spPr bwMode="auto">
          <a:xfrm>
            <a:off x="0" y="6270625"/>
            <a:ext cx="914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Line 9"/>
          <p:cNvSpPr>
            <a:spLocks noChangeShapeType="1"/>
          </p:cNvSpPr>
          <p:nvPr/>
        </p:nvSpPr>
        <p:spPr bwMode="auto">
          <a:xfrm>
            <a:off x="0" y="649288"/>
            <a:ext cx="914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7270055" y="95250"/>
            <a:ext cx="16224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Fuel Cells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317500" y="1044575"/>
            <a:ext cx="8229600" cy="4710113"/>
          </a:xfrm>
          <a:prstGeom prst="rect">
            <a:avLst/>
          </a:prstGeo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5000"/>
              </a:lnSpc>
              <a:spcBef>
                <a:spcPct val="25000"/>
              </a:spcBef>
              <a:spcAft>
                <a:spcPts val="0"/>
              </a:spcAft>
              <a:buClr>
                <a:schemeClr val="hlink"/>
              </a:buClr>
              <a:buSzPct val="90000"/>
              <a:buBlip>
                <a:blip r:embed="rId2"/>
              </a:buBlip>
              <a:tabLst/>
              <a:defRPr/>
            </a:pP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Produces electricity from the electrochemical reaction between hydrogen and oxygen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5000"/>
              </a:lnSpc>
              <a:spcBef>
                <a:spcPct val="25000"/>
              </a:spcBef>
              <a:spcAft>
                <a:spcPts val="0"/>
              </a:spcAft>
              <a:buClr>
                <a:schemeClr val="hlink"/>
              </a:buClr>
              <a:buSzPct val="90000"/>
              <a:buBlip>
                <a:blip r:embed="rId2"/>
              </a:buBlip>
              <a:tabLst/>
              <a:defRPr/>
            </a:pP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Similar to electrolysis, but in reverse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5000"/>
              </a:lnSpc>
              <a:spcBef>
                <a:spcPct val="25000"/>
              </a:spcBef>
              <a:spcAft>
                <a:spcPts val="0"/>
              </a:spcAft>
              <a:buClr>
                <a:schemeClr val="hlink"/>
              </a:buClr>
              <a:buSzPct val="90000"/>
              <a:buBlip>
                <a:blip r:embed="rId2"/>
              </a:buBlip>
              <a:tabLst/>
              <a:defRPr/>
            </a:pP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Gases such as hydrogen or oxygen pumped in, DC electricity output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5000"/>
              </a:lnSpc>
              <a:spcBef>
                <a:spcPct val="25000"/>
              </a:spcBef>
              <a:spcAft>
                <a:spcPts val="0"/>
              </a:spcAft>
              <a:buClr>
                <a:schemeClr val="hlink"/>
              </a:buClr>
              <a:buSzPct val="90000"/>
              <a:buBlip>
                <a:blip r:embed="rId2"/>
              </a:buBlip>
              <a:tabLst/>
              <a:defRPr/>
            </a:pP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Only by-product water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5000"/>
              </a:lnSpc>
              <a:spcBef>
                <a:spcPct val="25000"/>
              </a:spcBef>
              <a:spcAft>
                <a:spcPts val="0"/>
              </a:spcAft>
              <a:buClr>
                <a:schemeClr val="hlink"/>
              </a:buClr>
              <a:buSzPct val="90000"/>
              <a:buBlip>
                <a:blip r:embed="rId2"/>
              </a:buBlip>
              <a:tabLst/>
              <a:defRPr/>
            </a:pP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Voltage from one cell low (0.8 volts) so use multiple cells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5000"/>
              </a:lnSpc>
              <a:spcBef>
                <a:spcPct val="25000"/>
              </a:spcBef>
              <a:spcAft>
                <a:spcPts val="0"/>
              </a:spcAft>
              <a:buClr>
                <a:schemeClr val="hlink"/>
              </a:buClr>
              <a:buSzPct val="90000"/>
              <a:buBlip>
                <a:blip r:embed="rId2"/>
              </a:buBlip>
              <a:tabLst/>
              <a:defRPr/>
            </a:pP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Potential applications:</a:t>
            </a:r>
          </a:p>
          <a:p>
            <a:pPr marL="1701800" marR="0" lvl="1" indent="-285750" algn="l" defTabSz="914400" rtl="0" eaLnBrk="1" fontAlgn="auto" latinLnBrk="0" hangingPunct="1">
              <a:lnSpc>
                <a:spcPct val="105000"/>
              </a:lnSpc>
              <a:spcBef>
                <a:spcPct val="25000"/>
              </a:spcBef>
              <a:spcAft>
                <a:spcPts val="0"/>
              </a:spcAft>
              <a:buClr>
                <a:schemeClr val="hlink"/>
              </a:buClr>
              <a:buSzPct val="90000"/>
              <a:buBlip>
                <a:blip r:embed="rId2"/>
              </a:buBlip>
              <a:tabLst/>
              <a:defRPr/>
            </a:pP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Battery replacement</a:t>
            </a:r>
          </a:p>
          <a:p>
            <a:pPr marL="1701800" marR="0" lvl="1" indent="-285750" algn="l" defTabSz="914400" rtl="0" eaLnBrk="1" fontAlgn="auto" latinLnBrk="0" hangingPunct="1">
              <a:lnSpc>
                <a:spcPct val="105000"/>
              </a:lnSpc>
              <a:spcBef>
                <a:spcPct val="25000"/>
              </a:spcBef>
              <a:spcAft>
                <a:spcPts val="0"/>
              </a:spcAft>
              <a:buClr>
                <a:schemeClr val="hlink"/>
              </a:buClr>
              <a:buSzPct val="90000"/>
              <a:buBlip>
                <a:blip r:embed="rId2"/>
              </a:buBlip>
              <a:tabLst/>
              <a:defRPr/>
            </a:pP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Residential scale CHP</a:t>
            </a:r>
          </a:p>
          <a:p>
            <a:pPr marL="1701800" marR="0" lvl="1" indent="-285750" algn="l" defTabSz="914400" rtl="0" eaLnBrk="1" fontAlgn="auto" latinLnBrk="0" hangingPunct="1">
              <a:lnSpc>
                <a:spcPct val="105000"/>
              </a:lnSpc>
              <a:spcBef>
                <a:spcPct val="25000"/>
              </a:spcBef>
              <a:spcAft>
                <a:spcPts val="0"/>
              </a:spcAft>
              <a:buClr>
                <a:schemeClr val="hlink"/>
              </a:buClr>
              <a:buSzPct val="90000"/>
              <a:buBlip>
                <a:blip r:embed="rId2"/>
              </a:buBlip>
              <a:tabLst/>
              <a:defRPr/>
            </a:pP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Vehicles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7270055" y="91480"/>
            <a:ext cx="16224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Fuel Cells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Stock_000000784439Large"/>
          <p:cNvPicPr>
            <a:picLocks noChangeAspect="1" noChangeArrowheads="1"/>
          </p:cNvPicPr>
          <p:nvPr/>
        </p:nvPicPr>
        <p:blipFill>
          <a:blip r:embed="rId2" cstate="print"/>
          <a:srcRect l="45856" r="14664"/>
          <a:stretch>
            <a:fillRect/>
          </a:stretch>
        </p:blipFill>
        <p:spPr bwMode="auto">
          <a:xfrm>
            <a:off x="5232400" y="682625"/>
            <a:ext cx="3902075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92196" y="1357298"/>
            <a:ext cx="3619500" cy="4048125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8288" marR="0" lvl="0" indent="-268288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chemeClr val="hlink"/>
              </a:buClr>
              <a:buSzPct val="90000"/>
              <a:buBlip>
                <a:blip r:embed="rId3"/>
              </a:buBlip>
              <a:tabLst>
                <a:tab pos="1074738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Biomass</a:t>
            </a:r>
          </a:p>
          <a:p>
            <a:pPr marL="268288" marR="0" lvl="0" indent="-268288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chemeClr val="hlink"/>
              </a:buClr>
              <a:buSzPct val="90000"/>
              <a:buBlip>
                <a:blip r:embed="rId3"/>
              </a:buBlip>
              <a:tabLst>
                <a:tab pos="1074738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Fuel Cells</a:t>
            </a:r>
          </a:p>
          <a:p>
            <a:pPr marL="268288" marR="0" lvl="0" indent="-268288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chemeClr val="hlink"/>
              </a:buClr>
              <a:buSzPct val="90000"/>
              <a:buBlip>
                <a:blip r:embed="rId3"/>
              </a:buBlip>
              <a:tabLst>
                <a:tab pos="1074738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Geothermal</a:t>
            </a:r>
          </a:p>
          <a:p>
            <a:pPr marL="268288" marR="0" lvl="0" indent="-268288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chemeClr val="hlink"/>
              </a:buClr>
              <a:buSzPct val="90000"/>
              <a:buBlip>
                <a:blip r:embed="rId3"/>
              </a:buBlip>
              <a:tabLst>
                <a:tab pos="1074738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Hydro-electricity</a:t>
            </a:r>
          </a:p>
          <a:p>
            <a:pPr marL="268288" marR="0" lvl="0" indent="-268288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chemeClr val="hlink"/>
              </a:buClr>
              <a:buSzPct val="90000"/>
              <a:buBlip>
                <a:blip r:embed="rId3"/>
              </a:buBlip>
              <a:tabLst>
                <a:tab pos="1074738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Solar </a:t>
            </a:r>
            <a:r>
              <a:rPr kumimoji="0" lang="en-GB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photovoltaics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(PV)</a:t>
            </a:r>
          </a:p>
          <a:p>
            <a:pPr marL="268288" marR="0" lvl="0" indent="-268288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chemeClr val="hlink"/>
              </a:buClr>
              <a:buSzPct val="90000"/>
              <a:buBlip>
                <a:blip r:embed="rId3"/>
              </a:buBlip>
              <a:tabLst>
                <a:tab pos="1074738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Tidal</a:t>
            </a:r>
          </a:p>
          <a:p>
            <a:pPr marL="268288" marR="0" lvl="0" indent="-268288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chemeClr val="hlink"/>
              </a:buClr>
              <a:buSzPct val="90000"/>
              <a:buBlip>
                <a:blip r:embed="rId3"/>
              </a:buBlip>
              <a:tabLst>
                <a:tab pos="1074738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Wave</a:t>
            </a:r>
          </a:p>
          <a:p>
            <a:pPr marL="268288" marR="0" lvl="0" indent="-268288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chemeClr val="hlink"/>
              </a:buClr>
              <a:buSzPct val="90000"/>
              <a:buBlip>
                <a:blip r:embed="rId3"/>
              </a:buBlip>
              <a:tabLst>
                <a:tab pos="1074738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Wind power</a:t>
            </a:r>
          </a:p>
          <a:p>
            <a:pPr marL="628650" marR="0" lvl="1" indent="-268288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ct val="30000"/>
              </a:spcAft>
              <a:buClr>
                <a:schemeClr val="hlink"/>
              </a:buClr>
              <a:buSzPct val="90000"/>
              <a:buBlip>
                <a:blip r:embed="rId3"/>
              </a:buBlip>
              <a:tabLst>
                <a:tab pos="628650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Onshore</a:t>
            </a:r>
          </a:p>
          <a:p>
            <a:pPr marL="628650" marR="0" lvl="1" indent="-268288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ct val="30000"/>
              </a:spcAft>
              <a:buClr>
                <a:schemeClr val="hlink"/>
              </a:buClr>
              <a:buSzPct val="90000"/>
              <a:buBlip>
                <a:blip r:embed="rId3"/>
              </a:buBlip>
              <a:tabLst>
                <a:tab pos="628650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Offshore</a:t>
            </a:r>
          </a:p>
          <a:p>
            <a:pPr marL="534988" marR="0" lvl="0" indent="-534988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chemeClr val="hlink"/>
              </a:buClr>
              <a:buSzPct val="90000"/>
              <a:buFont typeface="Arial" pitchFamily="34" charset="0"/>
              <a:buBlip>
                <a:blip r:embed="rId4"/>
              </a:buBlip>
              <a:tabLst>
                <a:tab pos="1074738" algn="l"/>
              </a:tabLst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998467" y="91480"/>
            <a:ext cx="289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GB" sz="2400" b="1" dirty="0">
                <a:latin typeface="Arial" pitchFamily="34" charset="0"/>
                <a:cs typeface="Arial" pitchFamily="34" charset="0"/>
              </a:rPr>
              <a:t>Renewable Energy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592196" y="573073"/>
            <a:ext cx="4765622" cy="85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l">
              <a:buClr>
                <a:srgbClr val="3C7639"/>
              </a:buClr>
              <a:buSzPct val="90000"/>
              <a:buFont typeface="Wingdings" pitchFamily="2" charset="2"/>
              <a:buNone/>
            </a:pPr>
            <a:r>
              <a:rPr lang="en-GB" sz="2200" dirty="0">
                <a:latin typeface="Arial" pitchFamily="34" charset="0"/>
                <a:cs typeface="Arial" pitchFamily="34" charset="0"/>
              </a:rPr>
              <a:t>Mainly concerned with producing </a:t>
            </a:r>
            <a:r>
              <a:rPr lang="en-GB" sz="2200" b="1" dirty="0">
                <a:latin typeface="Arial" pitchFamily="34" charset="0"/>
                <a:cs typeface="Arial" pitchFamily="34" charset="0"/>
              </a:rPr>
              <a:t>electricity</a:t>
            </a:r>
            <a:r>
              <a:rPr lang="en-GB" sz="2200" dirty="0">
                <a:latin typeface="Arial" pitchFamily="34" charset="0"/>
                <a:cs typeface="Arial" pitchFamily="34" charset="0"/>
              </a:rPr>
              <a:t> from sustainable </a:t>
            </a:r>
            <a:r>
              <a:rPr lang="en-GB" sz="2200" dirty="0" smtClean="0">
                <a:latin typeface="Arial" pitchFamily="34" charset="0"/>
                <a:cs typeface="Arial" pitchFamily="34" charset="0"/>
              </a:rPr>
              <a:t>sources</a:t>
            </a:r>
            <a:endParaRPr lang="en-GB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2196" y="5357826"/>
            <a:ext cx="35012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Arial" pitchFamily="34" charset="0"/>
                <a:cs typeface="Arial" pitchFamily="34" charset="0"/>
              </a:rPr>
              <a:t>But can provide feedstock for</a:t>
            </a:r>
          </a:p>
          <a:p>
            <a:pPr marL="266700" indent="-266700">
              <a:buSzPct val="90000"/>
              <a:buBlip>
                <a:blip r:embed="rId3"/>
              </a:buBlip>
            </a:pPr>
            <a:r>
              <a:rPr lang="en-GB" sz="2000" b="1" dirty="0" smtClean="0">
                <a:latin typeface="Arial" pitchFamily="34" charset="0"/>
                <a:cs typeface="Arial" pitchFamily="34" charset="0"/>
              </a:rPr>
              <a:t>Heat</a:t>
            </a:r>
          </a:p>
          <a:p>
            <a:pPr marL="266700" indent="-266700">
              <a:buSzPct val="90000"/>
              <a:buBlip>
                <a:blip r:embed="rId3"/>
              </a:buBlip>
            </a:pPr>
            <a:r>
              <a:rPr lang="en-GB" sz="2000" b="1" dirty="0" smtClean="0">
                <a:latin typeface="Arial" pitchFamily="34" charset="0"/>
                <a:cs typeface="Arial" pitchFamily="34" charset="0"/>
              </a:rPr>
              <a:t>Transport</a:t>
            </a:r>
            <a:r>
              <a:rPr lang="en-GB" sz="2000" dirty="0" smtClean="0">
                <a:latin typeface="Arial" pitchFamily="34" charset="0"/>
                <a:cs typeface="Arial" pitchFamily="34" charset="0"/>
              </a:rPr>
              <a:t> Fuels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/>
        </p:nvSpPr>
        <p:spPr bwMode="auto">
          <a:xfrm>
            <a:off x="174625" y="800079"/>
            <a:ext cx="4406900" cy="2012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en-GB" dirty="0">
                <a:latin typeface="Arial" pitchFamily="34" charset="0"/>
                <a:cs typeface="Arial" pitchFamily="34" charset="0"/>
              </a:rPr>
              <a:t>A fuel cell works by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electro-catalysis</a:t>
            </a:r>
            <a:r>
              <a:rPr lang="en-GB" dirty="0">
                <a:latin typeface="Arial" pitchFamily="34" charset="0"/>
                <a:cs typeface="Arial" pitchFamily="34" charset="0"/>
              </a:rPr>
              <a:t>, separating the component electrons and protons of the reactant fuel and forcing the electrons to travel through a circuit hence converting them to electrical power</a:t>
            </a:r>
          </a:p>
        </p:txBody>
      </p: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5108575" y="1309666"/>
            <a:ext cx="3978275" cy="1085850"/>
            <a:chOff x="3218" y="1114"/>
            <a:chExt cx="2506" cy="684"/>
          </a:xfrm>
        </p:grpSpPr>
        <p:sp>
          <p:nvSpPr>
            <p:cNvPr id="4" name="Text Box 27"/>
            <p:cNvSpPr txBox="1">
              <a:spLocks noChangeArrowheads="1"/>
            </p:cNvSpPr>
            <p:nvPr/>
          </p:nvSpPr>
          <p:spPr bwMode="auto">
            <a:xfrm>
              <a:off x="4992" y="1509"/>
              <a:ext cx="732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>
                  <a:latin typeface="Arial" pitchFamily="34" charset="0"/>
                  <a:cs typeface="Arial" pitchFamily="34" charset="0"/>
                </a:rPr>
                <a:t>Electricity</a:t>
              </a:r>
            </a:p>
          </p:txBody>
        </p:sp>
        <p:grpSp>
          <p:nvGrpSpPr>
            <p:cNvPr id="5" name="Group 32"/>
            <p:cNvGrpSpPr>
              <a:grpSpLocks/>
            </p:cNvGrpSpPr>
            <p:nvPr/>
          </p:nvGrpSpPr>
          <p:grpSpPr bwMode="auto">
            <a:xfrm>
              <a:off x="3218" y="1114"/>
              <a:ext cx="2165" cy="684"/>
              <a:chOff x="3218" y="1180"/>
              <a:chExt cx="2165" cy="684"/>
            </a:xfrm>
          </p:grpSpPr>
          <p:sp>
            <p:nvSpPr>
              <p:cNvPr id="6" name="Rectangle 23"/>
              <p:cNvSpPr>
                <a:spLocks noChangeArrowheads="1"/>
              </p:cNvSpPr>
              <p:nvPr/>
            </p:nvSpPr>
            <p:spPr bwMode="auto">
              <a:xfrm>
                <a:off x="3847" y="1180"/>
                <a:ext cx="840" cy="684"/>
              </a:xfrm>
              <a:prstGeom prst="rect">
                <a:avLst/>
              </a:prstGeom>
              <a:solidFill>
                <a:srgbClr val="006699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GB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Fuel</a:t>
                </a:r>
              </a:p>
              <a:p>
                <a:pPr algn="ctr"/>
                <a:r>
                  <a:rPr lang="en-GB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Cell</a:t>
                </a:r>
              </a:p>
            </p:txBody>
          </p:sp>
          <p:sp>
            <p:nvSpPr>
              <p:cNvPr id="7" name="Text Box 24"/>
              <p:cNvSpPr txBox="1">
                <a:spLocks noChangeArrowheads="1"/>
              </p:cNvSpPr>
              <p:nvPr/>
            </p:nvSpPr>
            <p:spPr bwMode="auto">
              <a:xfrm>
                <a:off x="3218" y="1223"/>
                <a:ext cx="281" cy="2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>
                    <a:latin typeface="Arial" pitchFamily="34" charset="0"/>
                    <a:cs typeface="Arial" pitchFamily="34" charset="0"/>
                  </a:rPr>
                  <a:t>O</a:t>
                </a:r>
                <a:r>
                  <a:rPr lang="en-GB" baseline="-25000">
                    <a:latin typeface="Arial" pitchFamily="34" charset="0"/>
                    <a:cs typeface="Arial" pitchFamily="34" charset="0"/>
                  </a:rPr>
                  <a:t>2</a:t>
                </a:r>
              </a:p>
            </p:txBody>
          </p:sp>
          <p:sp>
            <p:nvSpPr>
              <p:cNvPr id="8" name="Text Box 25"/>
              <p:cNvSpPr txBox="1">
                <a:spLocks noChangeArrowheads="1"/>
              </p:cNvSpPr>
              <p:nvPr/>
            </p:nvSpPr>
            <p:spPr bwMode="auto">
              <a:xfrm>
                <a:off x="3222" y="1576"/>
                <a:ext cx="273" cy="2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>
                    <a:latin typeface="Arial" pitchFamily="34" charset="0"/>
                    <a:cs typeface="Arial" pitchFamily="34" charset="0"/>
                  </a:rPr>
                  <a:t>H</a:t>
                </a:r>
                <a:r>
                  <a:rPr lang="en-GB" baseline="-25000">
                    <a:latin typeface="Arial" pitchFamily="34" charset="0"/>
                    <a:cs typeface="Arial" pitchFamily="34" charset="0"/>
                  </a:rPr>
                  <a:t>2</a:t>
                </a:r>
              </a:p>
            </p:txBody>
          </p:sp>
          <p:sp>
            <p:nvSpPr>
              <p:cNvPr id="9" name="Text Box 26"/>
              <p:cNvSpPr txBox="1">
                <a:spLocks noChangeArrowheads="1"/>
              </p:cNvSpPr>
              <p:nvPr/>
            </p:nvSpPr>
            <p:spPr bwMode="auto">
              <a:xfrm>
                <a:off x="4998" y="1223"/>
                <a:ext cx="385" cy="2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>
                    <a:latin typeface="Arial" pitchFamily="34" charset="0"/>
                    <a:cs typeface="Arial" pitchFamily="34" charset="0"/>
                  </a:rPr>
                  <a:t>H</a:t>
                </a:r>
                <a:r>
                  <a:rPr lang="en-GB" baseline="-25000">
                    <a:latin typeface="Arial" pitchFamily="34" charset="0"/>
                    <a:cs typeface="Arial" pitchFamily="34" charset="0"/>
                  </a:rPr>
                  <a:t>2</a:t>
                </a:r>
                <a:r>
                  <a:rPr lang="en-GB">
                    <a:latin typeface="Arial" pitchFamily="34" charset="0"/>
                    <a:cs typeface="Arial" pitchFamily="34" charset="0"/>
                  </a:rPr>
                  <a:t>O</a:t>
                </a:r>
              </a:p>
            </p:txBody>
          </p:sp>
          <p:sp>
            <p:nvSpPr>
              <p:cNvPr id="10" name="Line 28"/>
              <p:cNvSpPr>
                <a:spLocks noChangeShapeType="1"/>
              </p:cNvSpPr>
              <p:nvPr/>
            </p:nvSpPr>
            <p:spPr bwMode="auto">
              <a:xfrm>
                <a:off x="3510" y="1338"/>
                <a:ext cx="324" cy="0"/>
              </a:xfrm>
              <a:prstGeom prst="line">
                <a:avLst/>
              </a:prstGeom>
              <a:noFill/>
              <a:ln w="57150">
                <a:solidFill>
                  <a:schemeClr val="hlink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" name="Line 29"/>
              <p:cNvSpPr>
                <a:spLocks noChangeShapeType="1"/>
              </p:cNvSpPr>
              <p:nvPr/>
            </p:nvSpPr>
            <p:spPr bwMode="auto">
              <a:xfrm>
                <a:off x="3531" y="1691"/>
                <a:ext cx="324" cy="0"/>
              </a:xfrm>
              <a:prstGeom prst="line">
                <a:avLst/>
              </a:prstGeom>
              <a:noFill/>
              <a:ln w="57150">
                <a:solidFill>
                  <a:schemeClr val="hlink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Line 30"/>
              <p:cNvSpPr>
                <a:spLocks noChangeShapeType="1"/>
              </p:cNvSpPr>
              <p:nvPr/>
            </p:nvSpPr>
            <p:spPr bwMode="auto">
              <a:xfrm>
                <a:off x="4691" y="1339"/>
                <a:ext cx="324" cy="0"/>
              </a:xfrm>
              <a:prstGeom prst="line">
                <a:avLst/>
              </a:prstGeom>
              <a:noFill/>
              <a:ln w="57150">
                <a:solidFill>
                  <a:schemeClr val="hlink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Line 31"/>
              <p:cNvSpPr>
                <a:spLocks noChangeShapeType="1"/>
              </p:cNvSpPr>
              <p:nvPr/>
            </p:nvSpPr>
            <p:spPr bwMode="auto">
              <a:xfrm>
                <a:off x="4688" y="1691"/>
                <a:ext cx="324" cy="0"/>
              </a:xfrm>
              <a:prstGeom prst="line">
                <a:avLst/>
              </a:prstGeom>
              <a:noFill/>
              <a:ln w="57150">
                <a:solidFill>
                  <a:schemeClr val="hlink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14" name="Text Box 35"/>
          <p:cNvSpPr txBox="1">
            <a:spLocks noChangeArrowheads="1"/>
          </p:cNvSpPr>
          <p:nvPr/>
        </p:nvSpPr>
        <p:spPr bwMode="auto">
          <a:xfrm>
            <a:off x="312738" y="357166"/>
            <a:ext cx="197485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000" b="1" dirty="0">
                <a:latin typeface="Arial" pitchFamily="34" charset="0"/>
                <a:cs typeface="Arial" pitchFamily="34" charset="0"/>
              </a:rPr>
              <a:t>How they work</a:t>
            </a:r>
          </a:p>
        </p:txBody>
      </p:sp>
      <p:grpSp>
        <p:nvGrpSpPr>
          <p:cNvPr id="16" name="Group 31"/>
          <p:cNvGrpSpPr>
            <a:grpSpLocks/>
          </p:cNvGrpSpPr>
          <p:nvPr/>
        </p:nvGrpSpPr>
        <p:grpSpPr bwMode="auto">
          <a:xfrm>
            <a:off x="3743342" y="3371902"/>
            <a:ext cx="5043500" cy="3029371"/>
            <a:chOff x="968" y="867"/>
            <a:chExt cx="4009" cy="2408"/>
          </a:xfrm>
        </p:grpSpPr>
        <p:grpSp>
          <p:nvGrpSpPr>
            <p:cNvPr id="18" name="Group 5"/>
            <p:cNvGrpSpPr>
              <a:grpSpLocks/>
            </p:cNvGrpSpPr>
            <p:nvPr/>
          </p:nvGrpSpPr>
          <p:grpSpPr bwMode="auto">
            <a:xfrm>
              <a:off x="968" y="2246"/>
              <a:ext cx="2887" cy="413"/>
              <a:chOff x="766" y="2840"/>
              <a:chExt cx="2887" cy="413"/>
            </a:xfrm>
          </p:grpSpPr>
          <p:sp>
            <p:nvSpPr>
              <p:cNvPr id="41" name="Rectangle 6"/>
              <p:cNvSpPr>
                <a:spLocks noChangeArrowheads="1"/>
              </p:cNvSpPr>
              <p:nvPr/>
            </p:nvSpPr>
            <p:spPr bwMode="auto">
              <a:xfrm rot="10800000" flipV="1">
                <a:off x="865" y="2840"/>
                <a:ext cx="2788" cy="313"/>
              </a:xfrm>
              <a:prstGeom prst="rect">
                <a:avLst/>
              </a:prstGeom>
              <a:solidFill>
                <a:srgbClr val="99CCFF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99CC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 rot="10800000" flipV="1">
                <a:off x="766" y="2940"/>
                <a:ext cx="2788" cy="313"/>
              </a:xfrm>
              <a:prstGeom prst="rect">
                <a:avLst/>
              </a:prstGeom>
              <a:solidFill>
                <a:srgbClr val="99CCFF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99CC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 rot="10800000" flipV="1">
              <a:off x="1069" y="1676"/>
              <a:ext cx="2788" cy="564"/>
            </a:xfrm>
            <a:prstGeom prst="rect">
              <a:avLst/>
            </a:prstGeom>
            <a:solidFill>
              <a:srgbClr val="FF3300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3300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 rot="10800000" flipV="1">
              <a:off x="970" y="1775"/>
              <a:ext cx="2788" cy="564"/>
            </a:xfrm>
            <a:prstGeom prst="rect">
              <a:avLst/>
            </a:prstGeom>
            <a:solidFill>
              <a:srgbClr val="FF3300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3300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10"/>
            <p:cNvSpPr>
              <a:spLocks noChangeArrowheads="1"/>
            </p:cNvSpPr>
            <p:nvPr/>
          </p:nvSpPr>
          <p:spPr bwMode="auto">
            <a:xfrm rot="10800000" flipV="1">
              <a:off x="1068" y="1364"/>
              <a:ext cx="2788" cy="313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 rot="10800000" flipV="1">
              <a:off x="970" y="1461"/>
              <a:ext cx="2788" cy="313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4264" y="1821"/>
              <a:ext cx="459" cy="417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GB">
                  <a:latin typeface="Arial" pitchFamily="34" charset="0"/>
                  <a:cs typeface="Arial" pitchFamily="34" charset="0"/>
                </a:rPr>
                <a:t>Load</a:t>
              </a:r>
            </a:p>
          </p:txBody>
        </p:sp>
        <p:cxnSp>
          <p:nvCxnSpPr>
            <p:cNvPr id="24" name="AutoShape 13"/>
            <p:cNvCxnSpPr>
              <a:cxnSpLocks noChangeShapeType="1"/>
            </p:cNvCxnSpPr>
            <p:nvPr/>
          </p:nvCxnSpPr>
          <p:spPr bwMode="auto">
            <a:xfrm>
              <a:off x="3896" y="1535"/>
              <a:ext cx="616" cy="226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5" name="AutoShape 14"/>
            <p:cNvCxnSpPr>
              <a:cxnSpLocks noChangeShapeType="1"/>
            </p:cNvCxnSpPr>
            <p:nvPr/>
          </p:nvCxnSpPr>
          <p:spPr bwMode="auto">
            <a:xfrm rot="5400000">
              <a:off x="4175" y="1961"/>
              <a:ext cx="35" cy="602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</p:cxn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3367" y="2706"/>
              <a:ext cx="1610" cy="5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GB">
                  <a:latin typeface="Arial" pitchFamily="34" charset="0"/>
                  <a:cs typeface="Arial" pitchFamily="34" charset="0"/>
                </a:rPr>
                <a:t>Electrons flow around the external circuit</a:t>
              </a:r>
            </a:p>
          </p:txBody>
        </p:sp>
        <p:sp>
          <p:nvSpPr>
            <p:cNvPr id="27" name="Rectangle 16"/>
            <p:cNvSpPr>
              <a:spLocks noChangeArrowheads="1"/>
            </p:cNvSpPr>
            <p:nvPr/>
          </p:nvSpPr>
          <p:spPr bwMode="auto">
            <a:xfrm>
              <a:off x="1476" y="1965"/>
              <a:ext cx="2298" cy="2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H</a:t>
              </a:r>
              <a:r>
                <a:rPr lang="en-GB" baseline="30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+</a:t>
              </a:r>
              <a:r>
                <a:rPr lang="en-GB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ions through electrolyte</a:t>
              </a:r>
            </a:p>
          </p:txBody>
        </p:sp>
        <p:sp>
          <p:nvSpPr>
            <p:cNvPr id="28" name="Text Box 17"/>
            <p:cNvSpPr txBox="1">
              <a:spLocks noChangeArrowheads="1"/>
            </p:cNvSpPr>
            <p:nvPr/>
          </p:nvSpPr>
          <p:spPr bwMode="auto">
            <a:xfrm>
              <a:off x="1618" y="1496"/>
              <a:ext cx="500" cy="2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>
                  <a:latin typeface="Arial" pitchFamily="34" charset="0"/>
                  <a:cs typeface="Arial" pitchFamily="34" charset="0"/>
                </a:rPr>
                <a:t>2H</a:t>
              </a:r>
              <a:r>
                <a:rPr lang="en-GB" baseline="-25000">
                  <a:latin typeface="Arial" pitchFamily="34" charset="0"/>
                  <a:cs typeface="Arial" pitchFamily="34" charset="0"/>
                </a:rPr>
                <a:t>2</a:t>
              </a:r>
              <a:r>
                <a:rPr lang="en-GB">
                  <a:latin typeface="Arial" pitchFamily="34" charset="0"/>
                  <a:cs typeface="Arial" pitchFamily="34" charset="0"/>
                </a:rPr>
                <a:t> </a:t>
              </a:r>
              <a:endParaRPr lang="en-GB" baseline="30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Text Box 18"/>
            <p:cNvSpPr txBox="1">
              <a:spLocks noChangeArrowheads="1"/>
            </p:cNvSpPr>
            <p:nvPr/>
          </p:nvSpPr>
          <p:spPr bwMode="auto">
            <a:xfrm>
              <a:off x="2740" y="1495"/>
              <a:ext cx="957" cy="2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>
                  <a:latin typeface="Arial" pitchFamily="34" charset="0"/>
                  <a:cs typeface="Arial" pitchFamily="34" charset="0"/>
                </a:rPr>
                <a:t>4H</a:t>
              </a:r>
              <a:r>
                <a:rPr lang="en-GB" baseline="30000">
                  <a:latin typeface="Arial" pitchFamily="34" charset="0"/>
                  <a:cs typeface="Arial" pitchFamily="34" charset="0"/>
                </a:rPr>
                <a:t>+</a:t>
              </a:r>
              <a:r>
                <a:rPr lang="en-GB">
                  <a:latin typeface="Arial" pitchFamily="34" charset="0"/>
                  <a:cs typeface="Arial" pitchFamily="34" charset="0"/>
                </a:rPr>
                <a:t>  + 4e</a:t>
              </a:r>
              <a:r>
                <a:rPr lang="en-GB" baseline="30000">
                  <a:latin typeface="Arial" pitchFamily="34" charset="0"/>
                  <a:cs typeface="Arial" pitchFamily="34" charset="0"/>
                </a:rPr>
                <a:t>-</a:t>
              </a:r>
            </a:p>
          </p:txBody>
        </p:sp>
        <p:cxnSp>
          <p:nvCxnSpPr>
            <p:cNvPr id="30" name="AutoShape 19"/>
            <p:cNvCxnSpPr>
              <a:cxnSpLocks noChangeShapeType="1"/>
              <a:stCxn id="28" idx="3"/>
              <a:endCxn id="29" idx="1"/>
            </p:cNvCxnSpPr>
            <p:nvPr/>
          </p:nvCxnSpPr>
          <p:spPr bwMode="auto">
            <a:xfrm flipV="1">
              <a:off x="2118" y="1642"/>
              <a:ext cx="622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1" name="Rectangle 20"/>
            <p:cNvSpPr>
              <a:spLocks noChangeArrowheads="1"/>
            </p:cNvSpPr>
            <p:nvPr/>
          </p:nvSpPr>
          <p:spPr bwMode="auto">
            <a:xfrm>
              <a:off x="1012" y="1505"/>
              <a:ext cx="677" cy="2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Anode</a:t>
              </a:r>
            </a:p>
          </p:txBody>
        </p:sp>
        <p:sp>
          <p:nvSpPr>
            <p:cNvPr id="32" name="Rectangle 21"/>
            <p:cNvSpPr>
              <a:spLocks noChangeArrowheads="1"/>
            </p:cNvSpPr>
            <p:nvPr/>
          </p:nvSpPr>
          <p:spPr bwMode="auto">
            <a:xfrm>
              <a:off x="1008" y="2381"/>
              <a:ext cx="840" cy="2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Cathode</a:t>
              </a:r>
            </a:p>
          </p:txBody>
        </p:sp>
        <p:sp>
          <p:nvSpPr>
            <p:cNvPr id="33" name="Text Box 22"/>
            <p:cNvSpPr txBox="1">
              <a:spLocks noChangeArrowheads="1"/>
            </p:cNvSpPr>
            <p:nvPr/>
          </p:nvSpPr>
          <p:spPr bwMode="auto">
            <a:xfrm>
              <a:off x="1694" y="2369"/>
              <a:ext cx="1325" cy="2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>
                  <a:latin typeface="Arial" pitchFamily="34" charset="0"/>
                  <a:cs typeface="Arial" pitchFamily="34" charset="0"/>
                </a:rPr>
                <a:t>O</a:t>
              </a:r>
              <a:r>
                <a:rPr lang="en-GB" baseline="-25000">
                  <a:latin typeface="Arial" pitchFamily="34" charset="0"/>
                  <a:cs typeface="Arial" pitchFamily="34" charset="0"/>
                </a:rPr>
                <a:t>2</a:t>
              </a:r>
              <a:r>
                <a:rPr lang="en-GB">
                  <a:latin typeface="Arial" pitchFamily="34" charset="0"/>
                  <a:cs typeface="Arial" pitchFamily="34" charset="0"/>
                </a:rPr>
                <a:t> + 4e</a:t>
              </a:r>
              <a:r>
                <a:rPr lang="en-GB" baseline="30000">
                  <a:latin typeface="Arial" pitchFamily="34" charset="0"/>
                  <a:cs typeface="Arial" pitchFamily="34" charset="0"/>
                </a:rPr>
                <a:t>-</a:t>
              </a:r>
              <a:r>
                <a:rPr lang="en-GB">
                  <a:latin typeface="Arial" pitchFamily="34" charset="0"/>
                  <a:cs typeface="Arial" pitchFamily="34" charset="0"/>
                </a:rPr>
                <a:t> + 4H</a:t>
              </a:r>
              <a:r>
                <a:rPr lang="en-GB" baseline="30000">
                  <a:latin typeface="Arial" pitchFamily="34" charset="0"/>
                  <a:cs typeface="Arial" pitchFamily="34" charset="0"/>
                </a:rPr>
                <a:t>+</a:t>
              </a:r>
            </a:p>
          </p:txBody>
        </p:sp>
        <p:sp>
          <p:nvSpPr>
            <p:cNvPr id="34" name="Text Box 23"/>
            <p:cNvSpPr txBox="1">
              <a:spLocks noChangeArrowheads="1"/>
            </p:cNvSpPr>
            <p:nvPr/>
          </p:nvSpPr>
          <p:spPr bwMode="auto">
            <a:xfrm>
              <a:off x="3239" y="2369"/>
              <a:ext cx="551" cy="2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>
                  <a:latin typeface="Arial" pitchFamily="34" charset="0"/>
                  <a:cs typeface="Arial" pitchFamily="34" charset="0"/>
                </a:rPr>
                <a:t>2H</a:t>
              </a:r>
              <a:r>
                <a:rPr lang="en-GB" baseline="-25000">
                  <a:latin typeface="Arial" pitchFamily="34" charset="0"/>
                  <a:cs typeface="Arial" pitchFamily="34" charset="0"/>
                </a:rPr>
                <a:t>2</a:t>
              </a:r>
              <a:r>
                <a:rPr lang="en-GB">
                  <a:latin typeface="Arial" pitchFamily="34" charset="0"/>
                  <a:cs typeface="Arial" pitchFamily="34" charset="0"/>
                </a:rPr>
                <a:t>0</a:t>
              </a:r>
              <a:endParaRPr lang="en-GB" baseline="3000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5" name="AutoShape 24"/>
            <p:cNvCxnSpPr>
              <a:cxnSpLocks noChangeShapeType="1"/>
            </p:cNvCxnSpPr>
            <p:nvPr/>
          </p:nvCxnSpPr>
          <p:spPr bwMode="auto">
            <a:xfrm flipV="1">
              <a:off x="2794" y="2483"/>
              <a:ext cx="434" cy="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6" name="AutoShape 25"/>
            <p:cNvCxnSpPr>
              <a:cxnSpLocks noChangeShapeType="1"/>
              <a:stCxn id="28" idx="2"/>
              <a:endCxn id="34" idx="0"/>
            </p:cNvCxnSpPr>
            <p:nvPr/>
          </p:nvCxnSpPr>
          <p:spPr bwMode="auto">
            <a:xfrm rot="16200000" flipH="1">
              <a:off x="2401" y="1256"/>
              <a:ext cx="579" cy="1646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7" name="Text Box 26"/>
            <p:cNvSpPr txBox="1">
              <a:spLocks noChangeArrowheads="1"/>
            </p:cNvSpPr>
            <p:nvPr/>
          </p:nvSpPr>
          <p:spPr bwMode="auto">
            <a:xfrm>
              <a:off x="1409" y="2896"/>
              <a:ext cx="779" cy="2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>
                  <a:latin typeface="Arial" pitchFamily="34" charset="0"/>
                  <a:cs typeface="Arial" pitchFamily="34" charset="0"/>
                </a:rPr>
                <a:t>Oxygen</a:t>
              </a:r>
            </a:p>
          </p:txBody>
        </p:sp>
        <p:sp>
          <p:nvSpPr>
            <p:cNvPr id="38" name="Line 27"/>
            <p:cNvSpPr>
              <a:spLocks noChangeShapeType="1"/>
            </p:cNvSpPr>
            <p:nvPr/>
          </p:nvSpPr>
          <p:spPr bwMode="auto">
            <a:xfrm flipV="1">
              <a:off x="1715" y="2588"/>
              <a:ext cx="0" cy="30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Text Box 28"/>
            <p:cNvSpPr txBox="1">
              <a:spLocks noChangeArrowheads="1"/>
            </p:cNvSpPr>
            <p:nvPr/>
          </p:nvSpPr>
          <p:spPr bwMode="auto">
            <a:xfrm>
              <a:off x="1209" y="867"/>
              <a:ext cx="1288" cy="2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>
                  <a:latin typeface="Arial" pitchFamily="34" charset="0"/>
                  <a:cs typeface="Arial" pitchFamily="34" charset="0"/>
                </a:rPr>
                <a:t>Hydrogen fuel</a:t>
              </a:r>
            </a:p>
          </p:txBody>
        </p:sp>
        <p:sp>
          <p:nvSpPr>
            <p:cNvPr id="40" name="Line 29"/>
            <p:cNvSpPr>
              <a:spLocks noChangeShapeType="1"/>
            </p:cNvSpPr>
            <p:nvPr/>
          </p:nvSpPr>
          <p:spPr bwMode="auto">
            <a:xfrm>
              <a:off x="1715" y="1103"/>
              <a:ext cx="0" cy="307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7" name="Text Box 30"/>
          <p:cNvSpPr txBox="1">
            <a:spLocks noChangeArrowheads="1"/>
          </p:cNvSpPr>
          <p:nvPr/>
        </p:nvSpPr>
        <p:spPr bwMode="auto">
          <a:xfrm>
            <a:off x="642910" y="4470327"/>
            <a:ext cx="250033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An Acid Electrolyte Fuel Cell</a:t>
            </a:r>
          </a:p>
        </p:txBody>
      </p:sp>
      <p:sp>
        <p:nvSpPr>
          <p:cNvPr id="43" name="Text Box 5"/>
          <p:cNvSpPr txBox="1">
            <a:spLocks noChangeArrowheads="1"/>
          </p:cNvSpPr>
          <p:nvPr/>
        </p:nvSpPr>
        <p:spPr bwMode="auto">
          <a:xfrm>
            <a:off x="7270055" y="91480"/>
            <a:ext cx="16224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Fuel Cells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6"/>
          <p:cNvSpPr>
            <a:spLocks noChangeArrowheads="1"/>
          </p:cNvSpPr>
          <p:nvPr/>
        </p:nvSpPr>
        <p:spPr bwMode="auto">
          <a:xfrm>
            <a:off x="360363" y="2495550"/>
            <a:ext cx="8588375" cy="1643063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2291" name="Rectangle 24"/>
          <p:cNvSpPr>
            <a:spLocks noChangeArrowheads="1"/>
          </p:cNvSpPr>
          <p:nvPr/>
        </p:nvSpPr>
        <p:spPr bwMode="auto">
          <a:xfrm>
            <a:off x="360363" y="4387850"/>
            <a:ext cx="8588375" cy="1098550"/>
          </a:xfrm>
          <a:prstGeom prst="rect">
            <a:avLst/>
          </a:prstGeom>
          <a:solidFill>
            <a:srgbClr val="CCCC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2292" name="Text Box 2"/>
          <p:cNvSpPr txBox="1">
            <a:spLocks noChangeArrowheads="1"/>
          </p:cNvSpPr>
          <p:nvPr/>
        </p:nvSpPr>
        <p:spPr bwMode="auto">
          <a:xfrm>
            <a:off x="269875" y="744538"/>
            <a:ext cx="3654053" cy="474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5000"/>
              </a:lnSpc>
              <a:buClr>
                <a:srgbClr val="3C7639"/>
              </a:buClr>
              <a:buSzPct val="90000"/>
              <a:buFont typeface="Wingdings" pitchFamily="2" charset="2"/>
              <a:buNone/>
            </a:pPr>
            <a:r>
              <a:rPr lang="en-GB" sz="2000" b="1" dirty="0">
                <a:latin typeface="Arial" pitchFamily="34" charset="0"/>
                <a:cs typeface="Arial" pitchFamily="34" charset="0"/>
              </a:rPr>
              <a:t>Five Main Types of Fuel Cell</a:t>
            </a: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1009650" y="1806575"/>
            <a:ext cx="692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Arial" pitchFamily="34" charset="0"/>
                <a:cs typeface="Arial" pitchFamily="34" charset="0"/>
              </a:rPr>
              <a:t>Type</a:t>
            </a:r>
          </a:p>
        </p:txBody>
      </p:sp>
      <p:sp>
        <p:nvSpPr>
          <p:cNvPr id="12294" name="Text Box 5"/>
          <p:cNvSpPr txBox="1">
            <a:spLocks noChangeArrowheads="1"/>
          </p:cNvSpPr>
          <p:nvPr/>
        </p:nvSpPr>
        <p:spPr bwMode="auto">
          <a:xfrm>
            <a:off x="3838575" y="1806575"/>
            <a:ext cx="1454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>
                <a:latin typeface="Arial" pitchFamily="34" charset="0"/>
                <a:cs typeface="Arial" pitchFamily="34" charset="0"/>
              </a:rPr>
              <a:t>Abbreviation</a:t>
            </a:r>
          </a:p>
        </p:txBody>
      </p:sp>
      <p:sp>
        <p:nvSpPr>
          <p:cNvPr id="12295" name="Text Box 6"/>
          <p:cNvSpPr txBox="1">
            <a:spLocks noChangeArrowheads="1"/>
          </p:cNvSpPr>
          <p:nvPr/>
        </p:nvSpPr>
        <p:spPr bwMode="auto">
          <a:xfrm>
            <a:off x="5767388" y="1806575"/>
            <a:ext cx="25590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>
                <a:latin typeface="Arial" pitchFamily="34" charset="0"/>
                <a:cs typeface="Arial" pitchFamily="34" charset="0"/>
              </a:rPr>
              <a:t>Operating Temperature</a:t>
            </a:r>
          </a:p>
        </p:txBody>
      </p:sp>
      <p:sp>
        <p:nvSpPr>
          <p:cNvPr id="12296" name="Text Box 7"/>
          <p:cNvSpPr txBox="1">
            <a:spLocks noChangeArrowheads="1"/>
          </p:cNvSpPr>
          <p:nvPr/>
        </p:nvSpPr>
        <p:spPr bwMode="auto">
          <a:xfrm>
            <a:off x="1009650" y="2482850"/>
            <a:ext cx="9842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Arial" pitchFamily="34" charset="0"/>
                <a:cs typeface="Arial" pitchFamily="34" charset="0"/>
              </a:rPr>
              <a:t>Alkaline</a:t>
            </a:r>
          </a:p>
        </p:txBody>
      </p:sp>
      <p:sp>
        <p:nvSpPr>
          <p:cNvPr id="12297" name="Text Box 8"/>
          <p:cNvSpPr txBox="1">
            <a:spLocks noChangeArrowheads="1"/>
          </p:cNvSpPr>
          <p:nvPr/>
        </p:nvSpPr>
        <p:spPr bwMode="auto">
          <a:xfrm>
            <a:off x="1009650" y="3106738"/>
            <a:ext cx="10223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>
                <a:latin typeface="Arial" pitchFamily="34" charset="0"/>
                <a:cs typeface="Arial" pitchFamily="34" charset="0"/>
              </a:rPr>
              <a:t>Polymer</a:t>
            </a:r>
          </a:p>
        </p:txBody>
      </p:sp>
      <p:sp>
        <p:nvSpPr>
          <p:cNvPr id="12298" name="Text Box 9"/>
          <p:cNvSpPr txBox="1">
            <a:spLocks noChangeArrowheads="1"/>
          </p:cNvSpPr>
          <p:nvPr/>
        </p:nvSpPr>
        <p:spPr bwMode="auto">
          <a:xfrm>
            <a:off x="1009650" y="3727450"/>
            <a:ext cx="1835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>
                <a:latin typeface="Arial" pitchFamily="34" charset="0"/>
                <a:cs typeface="Arial" pitchFamily="34" charset="0"/>
              </a:rPr>
              <a:t>Phosphoric Acid</a:t>
            </a:r>
          </a:p>
        </p:txBody>
      </p:sp>
      <p:sp>
        <p:nvSpPr>
          <p:cNvPr id="12299" name="Text Box 10"/>
          <p:cNvSpPr txBox="1">
            <a:spLocks noChangeArrowheads="1"/>
          </p:cNvSpPr>
          <p:nvPr/>
        </p:nvSpPr>
        <p:spPr bwMode="auto">
          <a:xfrm>
            <a:off x="1009650" y="4381500"/>
            <a:ext cx="20002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>
                <a:latin typeface="Arial" pitchFamily="34" charset="0"/>
                <a:cs typeface="Arial" pitchFamily="34" charset="0"/>
              </a:rPr>
              <a:t>Molten Carbonate</a:t>
            </a:r>
          </a:p>
        </p:txBody>
      </p:sp>
      <p:sp>
        <p:nvSpPr>
          <p:cNvPr id="12300" name="Text Box 11"/>
          <p:cNvSpPr txBox="1">
            <a:spLocks noChangeArrowheads="1"/>
          </p:cNvSpPr>
          <p:nvPr/>
        </p:nvSpPr>
        <p:spPr bwMode="auto">
          <a:xfrm>
            <a:off x="1009650" y="5041900"/>
            <a:ext cx="1352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>
                <a:latin typeface="Arial" pitchFamily="34" charset="0"/>
                <a:cs typeface="Arial" pitchFamily="34" charset="0"/>
              </a:rPr>
              <a:t>Solid Oxide</a:t>
            </a:r>
          </a:p>
        </p:txBody>
      </p:sp>
      <p:sp>
        <p:nvSpPr>
          <p:cNvPr id="12301" name="Text Box 12"/>
          <p:cNvSpPr txBox="1">
            <a:spLocks noChangeArrowheads="1"/>
          </p:cNvSpPr>
          <p:nvPr/>
        </p:nvSpPr>
        <p:spPr bwMode="auto">
          <a:xfrm>
            <a:off x="4244975" y="2482850"/>
            <a:ext cx="6413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>
                <a:latin typeface="Arial" pitchFamily="34" charset="0"/>
                <a:cs typeface="Arial" pitchFamily="34" charset="0"/>
              </a:rPr>
              <a:t>AFC</a:t>
            </a:r>
          </a:p>
        </p:txBody>
      </p:sp>
      <p:sp>
        <p:nvSpPr>
          <p:cNvPr id="12302" name="Text Box 13"/>
          <p:cNvSpPr txBox="1">
            <a:spLocks noChangeArrowheads="1"/>
          </p:cNvSpPr>
          <p:nvPr/>
        </p:nvSpPr>
        <p:spPr bwMode="auto">
          <a:xfrm>
            <a:off x="4079875" y="3105150"/>
            <a:ext cx="9842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>
                <a:latin typeface="Arial" pitchFamily="34" charset="0"/>
                <a:cs typeface="Arial" pitchFamily="34" charset="0"/>
              </a:rPr>
              <a:t>PEMFC</a:t>
            </a:r>
          </a:p>
        </p:txBody>
      </p:sp>
      <p:sp>
        <p:nvSpPr>
          <p:cNvPr id="12303" name="Text Box 14"/>
          <p:cNvSpPr txBox="1">
            <a:spLocks noChangeArrowheads="1"/>
          </p:cNvSpPr>
          <p:nvPr/>
        </p:nvSpPr>
        <p:spPr bwMode="auto">
          <a:xfrm>
            <a:off x="4175125" y="3727450"/>
            <a:ext cx="7937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>
                <a:latin typeface="Arial" pitchFamily="34" charset="0"/>
                <a:cs typeface="Arial" pitchFamily="34" charset="0"/>
              </a:rPr>
              <a:t>PAFC</a:t>
            </a:r>
          </a:p>
        </p:txBody>
      </p:sp>
      <p:sp>
        <p:nvSpPr>
          <p:cNvPr id="12304" name="Text Box 15"/>
          <p:cNvSpPr txBox="1">
            <a:spLocks noChangeArrowheads="1"/>
          </p:cNvSpPr>
          <p:nvPr/>
        </p:nvSpPr>
        <p:spPr bwMode="auto">
          <a:xfrm>
            <a:off x="4143375" y="4383088"/>
            <a:ext cx="8445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>
                <a:latin typeface="Arial" pitchFamily="34" charset="0"/>
                <a:cs typeface="Arial" pitchFamily="34" charset="0"/>
              </a:rPr>
              <a:t>MCFC</a:t>
            </a:r>
          </a:p>
        </p:txBody>
      </p:sp>
      <p:sp>
        <p:nvSpPr>
          <p:cNvPr id="12305" name="Text Box 16"/>
          <p:cNvSpPr txBox="1">
            <a:spLocks noChangeArrowheads="1"/>
          </p:cNvSpPr>
          <p:nvPr/>
        </p:nvSpPr>
        <p:spPr bwMode="auto">
          <a:xfrm>
            <a:off x="4156075" y="5041900"/>
            <a:ext cx="819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>
                <a:latin typeface="Arial" pitchFamily="34" charset="0"/>
                <a:cs typeface="Arial" pitchFamily="34" charset="0"/>
              </a:rPr>
              <a:t>SOFC</a:t>
            </a:r>
          </a:p>
        </p:txBody>
      </p:sp>
      <p:sp>
        <p:nvSpPr>
          <p:cNvPr id="12306" name="Text Box 17"/>
          <p:cNvSpPr txBox="1">
            <a:spLocks noChangeArrowheads="1"/>
          </p:cNvSpPr>
          <p:nvPr/>
        </p:nvSpPr>
        <p:spPr bwMode="auto">
          <a:xfrm>
            <a:off x="6354763" y="2482850"/>
            <a:ext cx="1385887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>
                <a:latin typeface="Arial" pitchFamily="34" charset="0"/>
                <a:cs typeface="Arial" pitchFamily="34" charset="0"/>
              </a:rPr>
              <a:t>60 – 250 </a:t>
            </a:r>
            <a:r>
              <a:rPr lang="en-GB" baseline="30000">
                <a:latin typeface="Arial" pitchFamily="34" charset="0"/>
                <a:cs typeface="Arial" pitchFamily="34" charset="0"/>
              </a:rPr>
              <a:t>o</a:t>
            </a:r>
            <a:r>
              <a:rPr lang="en-GB">
                <a:latin typeface="Arial" pitchFamily="34" charset="0"/>
                <a:cs typeface="Arial" pitchFamily="34" charset="0"/>
              </a:rPr>
              <a:t>C</a:t>
            </a:r>
          </a:p>
        </p:txBody>
      </p:sp>
      <p:sp>
        <p:nvSpPr>
          <p:cNvPr id="12307" name="Text Box 18"/>
          <p:cNvSpPr txBox="1">
            <a:spLocks noChangeArrowheads="1"/>
          </p:cNvSpPr>
          <p:nvPr/>
        </p:nvSpPr>
        <p:spPr bwMode="auto">
          <a:xfrm>
            <a:off x="6378575" y="3106738"/>
            <a:ext cx="1335088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Arial" pitchFamily="34" charset="0"/>
                <a:cs typeface="Arial" pitchFamily="34" charset="0"/>
              </a:rPr>
              <a:t>80 - 120 </a:t>
            </a:r>
            <a:r>
              <a:rPr lang="en-GB" baseline="30000" dirty="0" err="1">
                <a:latin typeface="Arial" pitchFamily="34" charset="0"/>
                <a:cs typeface="Arial" pitchFamily="34" charset="0"/>
              </a:rPr>
              <a:t>o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C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308" name="Text Box 19"/>
          <p:cNvSpPr txBox="1">
            <a:spLocks noChangeArrowheads="1"/>
          </p:cNvSpPr>
          <p:nvPr/>
        </p:nvSpPr>
        <p:spPr bwMode="auto">
          <a:xfrm>
            <a:off x="6289675" y="3727450"/>
            <a:ext cx="1512888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>
                <a:latin typeface="Arial" pitchFamily="34" charset="0"/>
                <a:cs typeface="Arial" pitchFamily="34" charset="0"/>
              </a:rPr>
              <a:t>150 – 220 </a:t>
            </a:r>
            <a:r>
              <a:rPr lang="en-GB" baseline="30000">
                <a:latin typeface="Arial" pitchFamily="34" charset="0"/>
                <a:cs typeface="Arial" pitchFamily="34" charset="0"/>
              </a:rPr>
              <a:t>o</a:t>
            </a:r>
            <a:r>
              <a:rPr lang="en-GB">
                <a:latin typeface="Arial" pitchFamily="34" charset="0"/>
                <a:cs typeface="Arial" pitchFamily="34" charset="0"/>
              </a:rPr>
              <a:t>C</a:t>
            </a:r>
          </a:p>
        </p:txBody>
      </p:sp>
      <p:sp>
        <p:nvSpPr>
          <p:cNvPr id="12309" name="Text Box 20"/>
          <p:cNvSpPr txBox="1">
            <a:spLocks noChangeArrowheads="1"/>
          </p:cNvSpPr>
          <p:nvPr/>
        </p:nvSpPr>
        <p:spPr bwMode="auto">
          <a:xfrm>
            <a:off x="6289675" y="4383088"/>
            <a:ext cx="1512888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>
                <a:latin typeface="Arial" pitchFamily="34" charset="0"/>
                <a:cs typeface="Arial" pitchFamily="34" charset="0"/>
              </a:rPr>
              <a:t>600 – 700 </a:t>
            </a:r>
            <a:r>
              <a:rPr lang="en-GB" baseline="30000">
                <a:latin typeface="Arial" pitchFamily="34" charset="0"/>
                <a:cs typeface="Arial" pitchFamily="34" charset="0"/>
              </a:rPr>
              <a:t>o</a:t>
            </a:r>
            <a:r>
              <a:rPr lang="en-GB">
                <a:latin typeface="Arial" pitchFamily="34" charset="0"/>
                <a:cs typeface="Arial" pitchFamily="34" charset="0"/>
              </a:rPr>
              <a:t>C</a:t>
            </a:r>
          </a:p>
        </p:txBody>
      </p:sp>
      <p:sp>
        <p:nvSpPr>
          <p:cNvPr id="12310" name="Text Box 21"/>
          <p:cNvSpPr txBox="1">
            <a:spLocks noChangeArrowheads="1"/>
          </p:cNvSpPr>
          <p:nvPr/>
        </p:nvSpPr>
        <p:spPr bwMode="auto">
          <a:xfrm>
            <a:off x="6226175" y="5041900"/>
            <a:ext cx="1639888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Arial" pitchFamily="34" charset="0"/>
                <a:cs typeface="Arial" pitchFamily="34" charset="0"/>
              </a:rPr>
              <a:t>600 – 1000 </a:t>
            </a:r>
            <a:r>
              <a:rPr lang="en-GB" baseline="30000" dirty="0" err="1">
                <a:latin typeface="Arial" pitchFamily="34" charset="0"/>
                <a:cs typeface="Arial" pitchFamily="34" charset="0"/>
              </a:rPr>
              <a:t>o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C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311" name="Line 22"/>
          <p:cNvSpPr>
            <a:spLocks noChangeShapeType="1"/>
          </p:cNvSpPr>
          <p:nvPr/>
        </p:nvSpPr>
        <p:spPr bwMode="auto">
          <a:xfrm>
            <a:off x="376238" y="2278063"/>
            <a:ext cx="8574087" cy="1905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>
              <a:latin typeface="Arial" pitchFamily="34" charset="0"/>
              <a:cs typeface="Arial" pitchFamily="34" charset="0"/>
            </a:endParaRPr>
          </a:p>
        </p:txBody>
      </p:sp>
      <p:sp>
        <p:nvSpPr>
          <p:cNvPr id="12312" name="Text Box 25"/>
          <p:cNvSpPr txBox="1">
            <a:spLocks noChangeArrowheads="1"/>
          </p:cNvSpPr>
          <p:nvPr/>
        </p:nvSpPr>
        <p:spPr bwMode="auto">
          <a:xfrm rot="-5400000">
            <a:off x="13494" y="4777582"/>
            <a:ext cx="117633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sz="1600">
                <a:latin typeface="Arial" pitchFamily="34" charset="0"/>
                <a:cs typeface="Arial" pitchFamily="34" charset="0"/>
              </a:rPr>
              <a:t>High Temp</a:t>
            </a:r>
          </a:p>
        </p:txBody>
      </p:sp>
      <p:sp>
        <p:nvSpPr>
          <p:cNvPr id="12313" name="Text Box 27"/>
          <p:cNvSpPr txBox="1">
            <a:spLocks noChangeArrowheads="1"/>
          </p:cNvSpPr>
          <p:nvPr/>
        </p:nvSpPr>
        <p:spPr bwMode="auto">
          <a:xfrm rot="5400000" flipV="1">
            <a:off x="-130175" y="3146426"/>
            <a:ext cx="147002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1600">
                <a:latin typeface="Arial" pitchFamily="34" charset="0"/>
                <a:cs typeface="Arial" pitchFamily="34" charset="0"/>
              </a:rPr>
              <a:t>Low Temp</a:t>
            </a:r>
          </a:p>
        </p:txBody>
      </p:sp>
      <p:sp>
        <p:nvSpPr>
          <p:cNvPr id="12314" name="Text Box 28"/>
          <p:cNvSpPr txBox="1">
            <a:spLocks noChangeArrowheads="1"/>
          </p:cNvSpPr>
          <p:nvPr/>
        </p:nvSpPr>
        <p:spPr bwMode="auto">
          <a:xfrm>
            <a:off x="7270055" y="91480"/>
            <a:ext cx="16224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Fuel Cells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280988" y="815975"/>
            <a:ext cx="35687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000" b="1" dirty="0">
                <a:latin typeface="Arial" pitchFamily="34" charset="0"/>
                <a:cs typeface="Arial" pitchFamily="34" charset="0"/>
              </a:rPr>
              <a:t>Low Temperature Fuel Cells</a:t>
            </a: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03225" y="1722438"/>
            <a:ext cx="5752951" cy="3970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66700" indent="-266700">
              <a:lnSpc>
                <a:spcPct val="17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Require relatively pure supply of hydrogen as fuel</a:t>
            </a:r>
          </a:p>
          <a:p>
            <a:pPr marL="723900" lvl="2" indent="-266700">
              <a:lnSpc>
                <a:spcPct val="17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AFCs </a:t>
            </a:r>
            <a:r>
              <a:rPr lang="en-GB" dirty="0">
                <a:latin typeface="Arial" pitchFamily="34" charset="0"/>
                <a:cs typeface="Arial" pitchFamily="34" charset="0"/>
              </a:rPr>
              <a:t>sensitive to CO</a:t>
            </a:r>
            <a:r>
              <a:rPr lang="en-GB" baseline="-25000" dirty="0">
                <a:latin typeface="Arial" pitchFamily="34" charset="0"/>
                <a:cs typeface="Arial" pitchFamily="34" charset="0"/>
              </a:rPr>
              <a:t>2</a:t>
            </a:r>
          </a:p>
          <a:p>
            <a:pPr marL="723900" lvl="2" indent="-266700">
              <a:lnSpc>
                <a:spcPct val="17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PEMFCs </a:t>
            </a:r>
            <a:r>
              <a:rPr lang="en-GB" dirty="0">
                <a:latin typeface="Arial" pitchFamily="34" charset="0"/>
                <a:cs typeface="Arial" pitchFamily="34" charset="0"/>
              </a:rPr>
              <a:t>sensitive to CO</a:t>
            </a:r>
          </a:p>
          <a:p>
            <a:pPr marL="266700" indent="-266700">
              <a:lnSpc>
                <a:spcPct val="17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Incorporate precious metal electro-catalysts to improve performance</a:t>
            </a:r>
          </a:p>
          <a:p>
            <a:pPr marL="266700" indent="-266700">
              <a:lnSpc>
                <a:spcPct val="17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Have fast start-up times</a:t>
            </a:r>
          </a:p>
          <a:p>
            <a:pPr marL="266700" indent="-266700">
              <a:lnSpc>
                <a:spcPct val="17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Available commercially (AFC,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PAFC) - approaching </a:t>
            </a:r>
            <a:r>
              <a:rPr lang="en-GB" dirty="0">
                <a:latin typeface="Arial" pitchFamily="34" charset="0"/>
                <a:cs typeface="Arial" pitchFamily="34" charset="0"/>
              </a:rPr>
              <a:t>commercialisation (PEMFC)</a:t>
            </a:r>
          </a:p>
        </p:txBody>
      </p:sp>
      <p:sp>
        <p:nvSpPr>
          <p:cNvPr id="13316" name="Text Box 5"/>
          <p:cNvSpPr txBox="1">
            <a:spLocks noChangeArrowheads="1"/>
          </p:cNvSpPr>
          <p:nvPr/>
        </p:nvSpPr>
        <p:spPr bwMode="auto">
          <a:xfrm>
            <a:off x="7270055" y="91480"/>
            <a:ext cx="16224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Fuel Cells</a:t>
            </a:r>
          </a:p>
        </p:txBody>
      </p:sp>
      <p:sp>
        <p:nvSpPr>
          <p:cNvPr id="5" name="Rectangle 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10" descr="83989main_pemfuelcell"/>
          <p:cNvPicPr>
            <a:picLocks noChangeAspect="1" noChangeArrowheads="1"/>
          </p:cNvPicPr>
          <p:nvPr/>
        </p:nvPicPr>
        <p:blipFill>
          <a:blip r:embed="rId3" cstate="print"/>
          <a:srcRect l="45612" t="2325" b="581"/>
          <a:stretch>
            <a:fillRect/>
          </a:stretch>
        </p:blipFill>
        <p:spPr bwMode="auto">
          <a:xfrm>
            <a:off x="6140450" y="1722438"/>
            <a:ext cx="2498725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156176" y="4869160"/>
            <a:ext cx="2320925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200"/>
              <a:t>http://www.nasa.gov/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268288" y="548680"/>
            <a:ext cx="362585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000" b="1" dirty="0">
                <a:latin typeface="Arial" pitchFamily="34" charset="0"/>
                <a:cs typeface="Arial" pitchFamily="34" charset="0"/>
              </a:rPr>
              <a:t>High Temperature Fuel Cells</a:t>
            </a: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38138" y="1081474"/>
            <a:ext cx="6610126" cy="4939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66700" indent="-266700">
              <a:lnSpc>
                <a:spcPct val="17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Have fuel flexibility – can operate on a range of hydrocarbon fuels</a:t>
            </a:r>
          </a:p>
          <a:p>
            <a:pPr marL="266700" indent="-266700">
              <a:lnSpc>
                <a:spcPct val="17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Increased operating temperature reduces need for expensive electro-catalysts</a:t>
            </a:r>
          </a:p>
          <a:p>
            <a:pPr marL="266700" indent="-266700">
              <a:lnSpc>
                <a:spcPct val="17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Generate heat and suited for CHP</a:t>
            </a:r>
          </a:p>
          <a:p>
            <a:pPr marL="266700" indent="-266700">
              <a:lnSpc>
                <a:spcPct val="17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Slow start up times</a:t>
            </a:r>
          </a:p>
          <a:p>
            <a:pPr marL="266700" indent="-266700">
              <a:lnSpc>
                <a:spcPct val="17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Require expensive materials</a:t>
            </a:r>
          </a:p>
          <a:p>
            <a:pPr marL="266700" indent="-266700">
              <a:lnSpc>
                <a:spcPct val="17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Reliability and durability concerns, due to high temperatures</a:t>
            </a:r>
          </a:p>
          <a:p>
            <a:pPr marL="266700" indent="-266700">
              <a:lnSpc>
                <a:spcPct val="17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Suitable for integration with gas turbines</a:t>
            </a:r>
          </a:p>
          <a:p>
            <a:pPr marL="266700" indent="-266700">
              <a:lnSpc>
                <a:spcPct val="17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Further from commercialisation but demonstrations working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7270055" y="91480"/>
            <a:ext cx="16224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Fuel Cells</a:t>
            </a:r>
          </a:p>
        </p:txBody>
      </p:sp>
      <p:sp>
        <p:nvSpPr>
          <p:cNvPr id="5" name="Rectangle 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7" descr="MCFC_pho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7463" y="2128202"/>
            <a:ext cx="28670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58"/>
          <p:cNvSpPr>
            <a:spLocks noChangeArrowheads="1"/>
          </p:cNvSpPr>
          <p:nvPr/>
        </p:nvSpPr>
        <p:spPr bwMode="auto">
          <a:xfrm>
            <a:off x="6106988" y="4378498"/>
            <a:ext cx="196373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200" dirty="0"/>
              <a:t>http://www.doitpoms.ac.uk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0"/>
          <p:cNvSpPr>
            <a:spLocks noChangeArrowheads="1"/>
          </p:cNvSpPr>
          <p:nvPr/>
        </p:nvSpPr>
        <p:spPr bwMode="auto">
          <a:xfrm>
            <a:off x="2198688" y="973138"/>
            <a:ext cx="6672262" cy="2655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88938" y="1047750"/>
            <a:ext cx="1614487" cy="504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GB" dirty="0">
                <a:latin typeface="Arial" pitchFamily="34" charset="0"/>
                <a:cs typeface="Arial" pitchFamily="34" charset="0"/>
              </a:rPr>
              <a:t>Typical applications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279650" y="1047750"/>
            <a:ext cx="2027238" cy="711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GB">
                <a:latin typeface="Arial" pitchFamily="34" charset="0"/>
                <a:cs typeface="Arial" pitchFamily="34" charset="0"/>
              </a:rPr>
              <a:t>Portable electronics equipment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4446588" y="1047750"/>
            <a:ext cx="1939925" cy="504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GB">
                <a:latin typeface="Arial" pitchFamily="34" charset="0"/>
                <a:cs typeface="Arial" pitchFamily="34" charset="0"/>
              </a:rPr>
              <a:t>Cars, boats, &amp; domestic CHP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653213" y="1047750"/>
            <a:ext cx="2211387" cy="711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GB">
                <a:latin typeface="Arial" pitchFamily="34" charset="0"/>
                <a:cs typeface="Arial" pitchFamily="34" charset="0"/>
              </a:rPr>
              <a:t>Distributed power generation, CHP &amp; buses</a:t>
            </a:r>
          </a:p>
        </p:txBody>
      </p: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311150" y="2605088"/>
            <a:ext cx="8502650" cy="1001712"/>
            <a:chOff x="154" y="1995"/>
            <a:chExt cx="5356" cy="631"/>
          </a:xfrm>
        </p:grpSpPr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154" y="2025"/>
              <a:ext cx="936" cy="3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GB">
                  <a:latin typeface="Arial" pitchFamily="34" charset="0"/>
                  <a:cs typeface="Arial" pitchFamily="34" charset="0"/>
                </a:rPr>
                <a:t>Main advantages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429" y="1995"/>
              <a:ext cx="1050" cy="44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75000"/>
                </a:lnSpc>
              </a:pPr>
              <a:r>
                <a:rPr lang="en-GB">
                  <a:latin typeface="Arial" pitchFamily="34" charset="0"/>
                  <a:cs typeface="Arial" pitchFamily="34" charset="0"/>
                </a:rPr>
                <a:t>Higher energy density than batteries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1333" y="2394"/>
              <a:ext cx="1244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>
                  <a:latin typeface="Arial" pitchFamily="34" charset="0"/>
                  <a:cs typeface="Arial" pitchFamily="34" charset="0"/>
                </a:rPr>
                <a:t>Faster recharging</a:t>
              </a: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2869" y="1995"/>
              <a:ext cx="1123" cy="3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75000"/>
                </a:lnSpc>
              </a:pPr>
              <a:r>
                <a:rPr lang="en-GB">
                  <a:latin typeface="Arial" pitchFamily="34" charset="0"/>
                  <a:cs typeface="Arial" pitchFamily="34" charset="0"/>
                </a:rPr>
                <a:t>Potential for zero emissions</a:t>
              </a: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2841" y="2394"/>
              <a:ext cx="118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>
                  <a:latin typeface="Arial" pitchFamily="34" charset="0"/>
                  <a:cs typeface="Arial" pitchFamily="34" charset="0"/>
                </a:rPr>
                <a:t>Higher efficiency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4330" y="1995"/>
              <a:ext cx="118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>
                  <a:latin typeface="Arial" pitchFamily="34" charset="0"/>
                  <a:cs typeface="Arial" pitchFamily="34" charset="0"/>
                </a:rPr>
                <a:t>Higher efficiency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4422" y="2200"/>
              <a:ext cx="99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>
                  <a:latin typeface="Arial" pitchFamily="34" charset="0"/>
                  <a:cs typeface="Arial" pitchFamily="34" charset="0"/>
                </a:rPr>
                <a:t>Less pollution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4721" y="2395"/>
              <a:ext cx="4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>
                  <a:latin typeface="Arial" pitchFamily="34" charset="0"/>
                  <a:cs typeface="Arial" pitchFamily="34" charset="0"/>
                </a:rPr>
                <a:t>Quiet</a:t>
              </a:r>
            </a:p>
          </p:txBody>
        </p:sp>
      </p:grpSp>
      <p:grpSp>
        <p:nvGrpSpPr>
          <p:cNvPr id="17" name="Group 24"/>
          <p:cNvGrpSpPr>
            <a:grpSpLocks/>
          </p:cNvGrpSpPr>
          <p:nvPr/>
        </p:nvGrpSpPr>
        <p:grpSpPr bwMode="auto">
          <a:xfrm>
            <a:off x="400050" y="1990725"/>
            <a:ext cx="8315325" cy="368300"/>
            <a:chOff x="102" y="1626"/>
            <a:chExt cx="5238" cy="232"/>
          </a:xfrm>
        </p:grpSpPr>
        <p:sp>
          <p:nvSpPr>
            <p:cNvPr id="18" name="Text Box 3"/>
            <p:cNvSpPr txBox="1">
              <a:spLocks noChangeArrowheads="1"/>
            </p:cNvSpPr>
            <p:nvPr/>
          </p:nvSpPr>
          <p:spPr bwMode="auto">
            <a:xfrm>
              <a:off x="102" y="1627"/>
              <a:ext cx="764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>
                  <a:latin typeface="Arial" pitchFamily="34" charset="0"/>
                  <a:cs typeface="Arial" pitchFamily="34" charset="0"/>
                </a:rPr>
                <a:t>Power (w)</a:t>
              </a:r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1416" y="1626"/>
              <a:ext cx="19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auto">
            <a:xfrm>
              <a:off x="1803" y="1626"/>
              <a:ext cx="27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>
                  <a:latin typeface="Arial" pitchFamily="34" charset="0"/>
                  <a:cs typeface="Arial" pitchFamily="34" charset="0"/>
                </a:rPr>
                <a:t>10</a:t>
              </a:r>
            </a:p>
          </p:txBody>
        </p: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2270" y="1626"/>
              <a:ext cx="35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>
                  <a:latin typeface="Arial" pitchFamily="34" charset="0"/>
                  <a:cs typeface="Arial" pitchFamily="34" charset="0"/>
                </a:rPr>
                <a:t>100</a:t>
              </a:r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auto">
            <a:xfrm>
              <a:off x="2818" y="1626"/>
              <a:ext cx="26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>
                  <a:latin typeface="Arial" pitchFamily="34" charset="0"/>
                  <a:cs typeface="Arial" pitchFamily="34" charset="0"/>
                </a:rPr>
                <a:t>1k</a:t>
              </a:r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>
              <a:off x="3277" y="1626"/>
              <a:ext cx="34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>
                  <a:latin typeface="Arial" pitchFamily="34" charset="0"/>
                  <a:cs typeface="Arial" pitchFamily="34" charset="0"/>
                </a:rPr>
                <a:t>10k</a:t>
              </a:r>
            </a:p>
          </p:txBody>
        </p:sp>
        <p:sp>
          <p:nvSpPr>
            <p:cNvPr id="24" name="Text Box 21"/>
            <p:cNvSpPr txBox="1">
              <a:spLocks noChangeArrowheads="1"/>
            </p:cNvSpPr>
            <p:nvPr/>
          </p:nvSpPr>
          <p:spPr bwMode="auto">
            <a:xfrm>
              <a:off x="3817" y="1626"/>
              <a:ext cx="42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>
                  <a:latin typeface="Arial" pitchFamily="34" charset="0"/>
                  <a:cs typeface="Arial" pitchFamily="34" charset="0"/>
                </a:rPr>
                <a:t>100k</a:t>
              </a:r>
            </a:p>
          </p:txBody>
        </p:sp>
        <p:sp>
          <p:nvSpPr>
            <p:cNvPr id="25" name="Text Box 22"/>
            <p:cNvSpPr txBox="1">
              <a:spLocks noChangeArrowheads="1"/>
            </p:cNvSpPr>
            <p:nvPr/>
          </p:nvSpPr>
          <p:spPr bwMode="auto">
            <a:xfrm>
              <a:off x="4436" y="1626"/>
              <a:ext cx="31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>
                  <a:latin typeface="Arial" pitchFamily="34" charset="0"/>
                  <a:cs typeface="Arial" pitchFamily="34" charset="0"/>
                </a:rPr>
                <a:t>1M</a:t>
              </a:r>
            </a:p>
          </p:txBody>
        </p:sp>
        <p:sp>
          <p:nvSpPr>
            <p:cNvPr id="26" name="Text Box 23"/>
            <p:cNvSpPr txBox="1">
              <a:spLocks noChangeArrowheads="1"/>
            </p:cNvSpPr>
            <p:nvPr/>
          </p:nvSpPr>
          <p:spPr bwMode="auto">
            <a:xfrm>
              <a:off x="4944" y="1626"/>
              <a:ext cx="39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>
                  <a:latin typeface="Arial" pitchFamily="34" charset="0"/>
                  <a:cs typeface="Arial" pitchFamily="34" charset="0"/>
                </a:rPr>
                <a:t>10M</a:t>
              </a:r>
            </a:p>
          </p:txBody>
        </p:sp>
      </p:grpSp>
      <p:grpSp>
        <p:nvGrpSpPr>
          <p:cNvPr id="27" name="Group 44"/>
          <p:cNvGrpSpPr>
            <a:grpSpLocks/>
          </p:cNvGrpSpPr>
          <p:nvPr/>
        </p:nvGrpSpPr>
        <p:grpSpPr bwMode="auto">
          <a:xfrm>
            <a:off x="211138" y="3690938"/>
            <a:ext cx="8650287" cy="1914525"/>
            <a:chOff x="133" y="2325"/>
            <a:chExt cx="5449" cy="1206"/>
          </a:xfrm>
        </p:grpSpPr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133" y="2987"/>
              <a:ext cx="994" cy="3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GB">
                  <a:latin typeface="Arial" pitchFamily="34" charset="0"/>
                  <a:cs typeface="Arial" pitchFamily="34" charset="0"/>
                </a:rPr>
                <a:t>Range for each FC type</a:t>
              </a:r>
            </a:p>
          </p:txBody>
        </p:sp>
        <p:sp>
          <p:nvSpPr>
            <p:cNvPr id="29" name="AutoShape 27"/>
            <p:cNvSpPr>
              <a:spLocks noChangeArrowheads="1"/>
            </p:cNvSpPr>
            <p:nvPr/>
          </p:nvSpPr>
          <p:spPr bwMode="auto">
            <a:xfrm>
              <a:off x="2880" y="2326"/>
              <a:ext cx="765" cy="306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>
                  <a:latin typeface="Arial" pitchFamily="34" charset="0"/>
                  <a:cs typeface="Arial" pitchFamily="34" charset="0"/>
                </a:rPr>
                <a:t>AFC</a:t>
              </a:r>
            </a:p>
          </p:txBody>
        </p:sp>
        <p:sp>
          <p:nvSpPr>
            <p:cNvPr id="30" name="AutoShape 29"/>
            <p:cNvSpPr>
              <a:spLocks noChangeArrowheads="1"/>
            </p:cNvSpPr>
            <p:nvPr/>
          </p:nvSpPr>
          <p:spPr bwMode="auto">
            <a:xfrm>
              <a:off x="4439" y="2332"/>
              <a:ext cx="1132" cy="306"/>
            </a:xfrm>
            <a:prstGeom prst="leftRightArrow">
              <a:avLst>
                <a:gd name="adj1" fmla="val 50000"/>
                <a:gd name="adj2" fmla="val 73987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>
                  <a:latin typeface="Arial" pitchFamily="34" charset="0"/>
                  <a:cs typeface="Arial" pitchFamily="34" charset="0"/>
                </a:rPr>
                <a:t>MCFC</a:t>
              </a:r>
            </a:p>
          </p:txBody>
        </p:sp>
        <p:sp>
          <p:nvSpPr>
            <p:cNvPr id="31" name="AutoShape 31"/>
            <p:cNvSpPr>
              <a:spLocks noChangeArrowheads="1"/>
            </p:cNvSpPr>
            <p:nvPr/>
          </p:nvSpPr>
          <p:spPr bwMode="auto">
            <a:xfrm>
              <a:off x="3205" y="2593"/>
              <a:ext cx="2377" cy="306"/>
            </a:xfrm>
            <a:prstGeom prst="leftRightArrow">
              <a:avLst>
                <a:gd name="adj1" fmla="val 50000"/>
                <a:gd name="adj2" fmla="val 15535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>
                  <a:latin typeface="Arial" pitchFamily="34" charset="0"/>
                  <a:cs typeface="Arial" pitchFamily="34" charset="0"/>
                </a:rPr>
                <a:t>SOFC</a:t>
              </a:r>
            </a:p>
          </p:txBody>
        </p:sp>
        <p:sp>
          <p:nvSpPr>
            <p:cNvPr id="32" name="AutoShape 33"/>
            <p:cNvSpPr>
              <a:spLocks noChangeArrowheads="1"/>
            </p:cNvSpPr>
            <p:nvPr/>
          </p:nvSpPr>
          <p:spPr bwMode="auto">
            <a:xfrm>
              <a:off x="3774" y="3225"/>
              <a:ext cx="1151" cy="306"/>
            </a:xfrm>
            <a:prstGeom prst="leftRightArrow">
              <a:avLst>
                <a:gd name="adj1" fmla="val 50000"/>
                <a:gd name="adj2" fmla="val 7522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>
                  <a:latin typeface="Arial" pitchFamily="34" charset="0"/>
                  <a:cs typeface="Arial" pitchFamily="34" charset="0"/>
                </a:rPr>
                <a:t>PAFC</a:t>
              </a:r>
            </a:p>
          </p:txBody>
        </p:sp>
        <p:sp>
          <p:nvSpPr>
            <p:cNvPr id="33" name="AutoShape 35"/>
            <p:cNvSpPr>
              <a:spLocks noChangeArrowheads="1"/>
            </p:cNvSpPr>
            <p:nvPr/>
          </p:nvSpPr>
          <p:spPr bwMode="auto">
            <a:xfrm>
              <a:off x="1379" y="2935"/>
              <a:ext cx="3117" cy="306"/>
            </a:xfrm>
            <a:prstGeom prst="leftRightArrow">
              <a:avLst>
                <a:gd name="adj1" fmla="val 50000"/>
                <a:gd name="adj2" fmla="val 20372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>
                  <a:latin typeface="Arial" pitchFamily="34" charset="0"/>
                  <a:cs typeface="Arial" pitchFamily="34" charset="0"/>
                </a:rPr>
                <a:t>PEMFC</a:t>
              </a:r>
            </a:p>
          </p:txBody>
        </p:sp>
        <p:sp>
          <p:nvSpPr>
            <p:cNvPr id="34" name="AutoShape 37"/>
            <p:cNvSpPr>
              <a:spLocks noChangeArrowheads="1"/>
            </p:cNvSpPr>
            <p:nvPr/>
          </p:nvSpPr>
          <p:spPr bwMode="auto">
            <a:xfrm>
              <a:off x="1357" y="2325"/>
              <a:ext cx="1230" cy="306"/>
            </a:xfrm>
            <a:prstGeom prst="leftRightArrow">
              <a:avLst>
                <a:gd name="adj1" fmla="val 50000"/>
                <a:gd name="adj2" fmla="val 80392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>
                  <a:latin typeface="Arial" pitchFamily="34" charset="0"/>
                  <a:cs typeface="Arial" pitchFamily="34" charset="0"/>
                </a:rPr>
                <a:t>DMFC</a:t>
              </a:r>
            </a:p>
          </p:txBody>
        </p:sp>
      </p:grpSp>
      <p:sp>
        <p:nvSpPr>
          <p:cNvPr id="35" name="Text Box 41"/>
          <p:cNvSpPr txBox="1">
            <a:spLocks noChangeArrowheads="1"/>
          </p:cNvSpPr>
          <p:nvPr/>
        </p:nvSpPr>
        <p:spPr bwMode="auto">
          <a:xfrm>
            <a:off x="128588" y="5929313"/>
            <a:ext cx="1890712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000" dirty="0">
                <a:latin typeface="Arial" pitchFamily="34" charset="0"/>
                <a:cs typeface="Arial" pitchFamily="34" charset="0"/>
              </a:rPr>
              <a:t>Source: </a:t>
            </a:r>
            <a:r>
              <a:rPr lang="en-GB" sz="1000" dirty="0" err="1">
                <a:latin typeface="Arial" pitchFamily="34" charset="0"/>
                <a:cs typeface="Arial" pitchFamily="34" charset="0"/>
              </a:rPr>
              <a:t>Larmine</a:t>
            </a:r>
            <a:r>
              <a:rPr lang="en-GB" sz="1000" dirty="0">
                <a:latin typeface="Arial" pitchFamily="34" charset="0"/>
                <a:cs typeface="Arial" pitchFamily="34" charset="0"/>
              </a:rPr>
              <a:t> &amp; Dicks 2003</a:t>
            </a:r>
          </a:p>
        </p:txBody>
      </p:sp>
      <p:sp>
        <p:nvSpPr>
          <p:cNvPr id="36" name="Text Box 43"/>
          <p:cNvSpPr txBox="1">
            <a:spLocks noChangeArrowheads="1"/>
          </p:cNvSpPr>
          <p:nvPr/>
        </p:nvSpPr>
        <p:spPr bwMode="auto">
          <a:xfrm>
            <a:off x="4868168" y="77788"/>
            <a:ext cx="40243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sz="2400" b="1" dirty="0">
                <a:latin typeface="Arial" pitchFamily="34" charset="0"/>
                <a:cs typeface="Arial" pitchFamily="34" charset="0"/>
              </a:rPr>
              <a:t>Applications for Fuel Cells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206375" y="1187450"/>
            <a:ext cx="8027988" cy="22224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GB" dirty="0">
                <a:latin typeface="Arial" pitchFamily="34" charset="0"/>
                <a:cs typeface="Arial" pitchFamily="34" charset="0"/>
              </a:rPr>
              <a:t>Fuel cells have two fundamental flaws that prevent rapid development of the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technology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marL="266700" indent="-266700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Slow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reaction rate, leading to low currents &amp;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power</a:t>
            </a:r>
          </a:p>
          <a:p>
            <a:pPr marL="266700" indent="-266700">
              <a:lnSpc>
                <a:spcPct val="20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Hydrogen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is not readily available, or easily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stored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7270055" y="91480"/>
            <a:ext cx="16224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Fuel Cells</a:t>
            </a:r>
          </a:p>
        </p:txBody>
      </p:sp>
      <p:sp>
        <p:nvSpPr>
          <p:cNvPr id="5" name="Rectangle 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Iceland_Geothermal_facility"/>
          <p:cNvPicPr>
            <a:picLocks noChangeAspect="1" noChangeArrowheads="1"/>
          </p:cNvPicPr>
          <p:nvPr/>
        </p:nvPicPr>
        <p:blipFill>
          <a:blip r:embed="rId2" cstate="print"/>
          <a:srcRect t="12065" b="9294"/>
          <a:stretch>
            <a:fillRect/>
          </a:stretch>
        </p:blipFill>
        <p:spPr bwMode="auto">
          <a:xfrm>
            <a:off x="0" y="660400"/>
            <a:ext cx="9144000" cy="556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7014467" y="95250"/>
            <a:ext cx="1878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sz="2400" b="1">
                <a:latin typeface="Arial" pitchFamily="34" charset="0"/>
                <a:cs typeface="Arial" pitchFamily="34" charset="0"/>
              </a:rPr>
              <a:t>Geothermal</a:t>
            </a:r>
          </a:p>
        </p:txBody>
      </p:sp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7"/>
          <p:cNvSpPr txBox="1">
            <a:spLocks noChangeArrowheads="1"/>
          </p:cNvSpPr>
          <p:nvPr/>
        </p:nvSpPr>
        <p:spPr bwMode="auto">
          <a:xfrm>
            <a:off x="5865813" y="87313"/>
            <a:ext cx="302358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Geothermal Energy</a:t>
            </a:r>
          </a:p>
        </p:txBody>
      </p:sp>
      <p:pic>
        <p:nvPicPr>
          <p:cNvPr id="3" name="Picture 18" descr="a2384c207fa606b144b5316b86ccb00egeothermal-energy-plant-400"/>
          <p:cNvPicPr>
            <a:picLocks noChangeAspect="1" noChangeArrowheads="1"/>
          </p:cNvPicPr>
          <p:nvPr/>
        </p:nvPicPr>
        <p:blipFill>
          <a:blip r:embed="rId2" cstate="print"/>
          <a:srcRect b="7635"/>
          <a:stretch>
            <a:fillRect/>
          </a:stretch>
        </p:blipFill>
        <p:spPr bwMode="auto">
          <a:xfrm>
            <a:off x="4572000" y="1914525"/>
            <a:ext cx="4572000" cy="27654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4" name="Line 20"/>
          <p:cNvSpPr>
            <a:spLocks noChangeShapeType="1"/>
          </p:cNvSpPr>
          <p:nvPr/>
        </p:nvSpPr>
        <p:spPr bwMode="auto">
          <a:xfrm>
            <a:off x="0" y="6205538"/>
            <a:ext cx="8705850" cy="12700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Line 21"/>
          <p:cNvSpPr>
            <a:spLocks noChangeShapeType="1"/>
          </p:cNvSpPr>
          <p:nvPr/>
        </p:nvSpPr>
        <p:spPr bwMode="auto">
          <a:xfrm>
            <a:off x="0" y="6216650"/>
            <a:ext cx="9144000" cy="95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Line 22"/>
          <p:cNvSpPr>
            <a:spLocks noChangeShapeType="1"/>
          </p:cNvSpPr>
          <p:nvPr/>
        </p:nvSpPr>
        <p:spPr bwMode="auto">
          <a:xfrm>
            <a:off x="0" y="685800"/>
            <a:ext cx="9144000" cy="95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23"/>
          <p:cNvSpPr txBox="1">
            <a:spLocks noChangeArrowheads="1"/>
          </p:cNvSpPr>
          <p:nvPr/>
        </p:nvSpPr>
        <p:spPr bwMode="auto">
          <a:xfrm>
            <a:off x="239713" y="987425"/>
            <a:ext cx="3329758" cy="923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60363" indent="-360363" algn="l"/>
            <a:r>
              <a:rPr lang="en-GB" dirty="0">
                <a:latin typeface="Arial" pitchFamily="34" charset="0"/>
                <a:cs typeface="Arial" pitchFamily="34" charset="0"/>
              </a:rPr>
              <a:t>Heat content of the Earth:</a:t>
            </a:r>
          </a:p>
          <a:p>
            <a:pPr marL="266700" indent="-266700" algn="l">
              <a:buClr>
                <a:schemeClr val="hlink"/>
              </a:buClr>
              <a:buSzPct val="90000"/>
              <a:buBlip>
                <a:blip r:embed="rId3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12.6 x 10</a:t>
            </a:r>
            <a:r>
              <a:rPr lang="en-GB" baseline="30000" dirty="0">
                <a:latin typeface="Arial" pitchFamily="34" charset="0"/>
                <a:cs typeface="Arial" pitchFamily="34" charset="0"/>
              </a:rPr>
              <a:t>24</a:t>
            </a:r>
            <a:r>
              <a:rPr lang="en-GB" dirty="0">
                <a:latin typeface="Arial" pitchFamily="34" charset="0"/>
                <a:cs typeface="Arial" pitchFamily="34" charset="0"/>
              </a:rPr>
              <a:t> MJ</a:t>
            </a:r>
          </a:p>
          <a:p>
            <a:pPr marL="266700" indent="-266700" algn="l">
              <a:buClr>
                <a:schemeClr val="hlink"/>
              </a:buClr>
              <a:buSzPct val="90000"/>
              <a:buBlip>
                <a:blip r:embed="rId3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5.4 x 10</a:t>
            </a:r>
            <a:r>
              <a:rPr lang="en-GB" baseline="30000" dirty="0">
                <a:latin typeface="Arial" pitchFamily="34" charset="0"/>
                <a:cs typeface="Arial" pitchFamily="34" charset="0"/>
              </a:rPr>
              <a:t>21</a:t>
            </a:r>
            <a:r>
              <a:rPr lang="en-GB" dirty="0">
                <a:latin typeface="Arial" pitchFamily="34" charset="0"/>
                <a:cs typeface="Arial" pitchFamily="34" charset="0"/>
              </a:rPr>
              <a:t> MJ stored in crust</a:t>
            </a: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239713" y="2174875"/>
            <a:ext cx="4211637" cy="915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GB" dirty="0">
                <a:latin typeface="Arial" pitchFamily="34" charset="0"/>
                <a:cs typeface="Arial" pitchFamily="34" charset="0"/>
              </a:rPr>
              <a:t>The deeper you go, the hotter it gets</a:t>
            </a:r>
          </a:p>
          <a:p>
            <a:pPr algn="l"/>
            <a:r>
              <a:rPr lang="en-GB" dirty="0">
                <a:latin typeface="Arial" pitchFamily="34" charset="0"/>
                <a:cs typeface="Arial" pitchFamily="34" charset="0"/>
              </a:rPr>
              <a:t>Average geothermal gradient 2.5 – 3.0</a:t>
            </a:r>
            <a:r>
              <a:rPr lang="en-GB" baseline="30000" dirty="0">
                <a:latin typeface="Arial" pitchFamily="34" charset="0"/>
                <a:cs typeface="Arial" pitchFamily="34" charset="0"/>
              </a:rPr>
              <a:t>o</a:t>
            </a:r>
            <a:r>
              <a:rPr lang="en-GB" dirty="0">
                <a:latin typeface="Arial" pitchFamily="34" charset="0"/>
                <a:cs typeface="Arial" pitchFamily="34" charset="0"/>
              </a:rPr>
              <a:t>C per 100m</a:t>
            </a:r>
          </a:p>
        </p:txBody>
      </p:sp>
      <p:sp>
        <p:nvSpPr>
          <p:cNvPr id="9" name="Text Box 25"/>
          <p:cNvSpPr txBox="1">
            <a:spLocks noChangeArrowheads="1"/>
          </p:cNvSpPr>
          <p:nvPr/>
        </p:nvSpPr>
        <p:spPr bwMode="auto">
          <a:xfrm>
            <a:off x="239713" y="3362325"/>
            <a:ext cx="412750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GB">
                <a:latin typeface="Arial" pitchFamily="34" charset="0"/>
                <a:cs typeface="Arial" pitchFamily="34" charset="0"/>
              </a:rPr>
              <a:t>Big variation around the world, hottest at edge of tectonic plates</a:t>
            </a:r>
          </a:p>
        </p:txBody>
      </p:sp>
      <p:sp>
        <p:nvSpPr>
          <p:cNvPr id="10" name="Text Box 26"/>
          <p:cNvSpPr txBox="1">
            <a:spLocks noChangeArrowheads="1"/>
          </p:cNvSpPr>
          <p:nvPr/>
        </p:nvSpPr>
        <p:spPr bwMode="auto">
          <a:xfrm>
            <a:off x="239713" y="4275138"/>
            <a:ext cx="3679825" cy="1739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66700" indent="-266700" algn="l">
              <a:buBlip>
                <a:blip r:embed="rId3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Ranks 4</a:t>
            </a:r>
            <a:r>
              <a:rPr lang="en-GB" baseline="30000" dirty="0">
                <a:latin typeface="Arial" pitchFamily="34" charset="0"/>
                <a:cs typeface="Arial" pitchFamily="34" charset="0"/>
              </a:rPr>
              <a:t>th</a:t>
            </a:r>
            <a:r>
              <a:rPr lang="en-GB" dirty="0">
                <a:latin typeface="Arial" pitchFamily="34" charset="0"/>
                <a:cs typeface="Arial" pitchFamily="34" charset="0"/>
              </a:rPr>
              <a:t> in World alternative energy league table</a:t>
            </a:r>
          </a:p>
          <a:p>
            <a:pPr marL="266700" indent="-266700" algn="l">
              <a:buClr>
                <a:schemeClr val="hlink"/>
              </a:buClr>
              <a:buSzPct val="90000"/>
              <a:buBlip>
                <a:blip r:embed="rId3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Biomass</a:t>
            </a:r>
          </a:p>
          <a:p>
            <a:pPr marL="266700" indent="-266700" algn="l">
              <a:buClr>
                <a:schemeClr val="hlink"/>
              </a:buClr>
              <a:buSzPct val="90000"/>
              <a:buBlip>
                <a:blip r:embed="rId3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Hydro</a:t>
            </a:r>
          </a:p>
          <a:p>
            <a:pPr marL="266700" indent="-266700" algn="l">
              <a:buClr>
                <a:schemeClr val="hlink"/>
              </a:buClr>
              <a:buSzPct val="90000"/>
              <a:buBlip>
                <a:blip r:embed="rId3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Wind </a:t>
            </a:r>
          </a:p>
          <a:p>
            <a:pPr marL="266700" indent="-266700" algn="l">
              <a:buClr>
                <a:schemeClr val="hlink"/>
              </a:buClr>
              <a:buSzPct val="90000"/>
              <a:buBlip>
                <a:blip r:embed="rId3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Geothermal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67544" y="1271660"/>
          <a:ext cx="8162923" cy="4432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6473"/>
                <a:gridCol w="1104900"/>
                <a:gridCol w="1095375"/>
                <a:gridCol w="1152525"/>
                <a:gridCol w="1209675"/>
                <a:gridCol w="1323975"/>
              </a:tblGrid>
              <a:tr h="443270">
                <a:tc>
                  <a:txBody>
                    <a:bodyPr/>
                    <a:lstStyle/>
                    <a:p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1990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1995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2000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2005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2010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</a:tr>
              <a:tr h="443270"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Iceland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44.6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50.0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170.0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322.0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575.0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</a:tr>
              <a:tr h="443270"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Indonesia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144.8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310.0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589.5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797.0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1197.0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</a:tr>
              <a:tr h="443270"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Italy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545.0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632.0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785.0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790.0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843.0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</a:tr>
              <a:tr h="443270"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Japan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214.6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414.0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546.9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535.3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536.0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</a:tr>
              <a:tr h="443270"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Mexico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700.0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753.0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755.0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953.0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958.0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</a:tr>
              <a:tr h="443270"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New Zealand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283.2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286.0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437.0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435.0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628.0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</a:tr>
              <a:tr h="443270"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Philippines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891.0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1227.0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1909.0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1931.0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1904.0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</a:tr>
              <a:tr h="443270"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USA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2774.6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2816.0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2228.0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2544.0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3093.0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</a:tr>
              <a:tr h="443270">
                <a:tc>
                  <a:txBody>
                    <a:bodyPr/>
                    <a:lstStyle/>
                    <a:p>
                      <a:r>
                        <a:rPr lang="en-GB" sz="1800" b="1" dirty="0" smtClean="0">
                          <a:latin typeface="Arial" pitchFamily="34" charset="0"/>
                          <a:cs typeface="Arial" pitchFamily="34" charset="0"/>
                        </a:rPr>
                        <a:t>World</a:t>
                      </a:r>
                      <a:endParaRPr lang="en-GB" sz="18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b="1" dirty="0" smtClean="0">
                          <a:latin typeface="Arial" pitchFamily="34" charset="0"/>
                          <a:cs typeface="Arial" pitchFamily="34" charset="0"/>
                        </a:rPr>
                        <a:t>5832.0</a:t>
                      </a:r>
                      <a:endParaRPr lang="en-GB" sz="18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b="1" dirty="0" smtClean="0">
                          <a:latin typeface="Arial" pitchFamily="34" charset="0"/>
                          <a:cs typeface="Arial" pitchFamily="34" charset="0"/>
                        </a:rPr>
                        <a:t>687.0</a:t>
                      </a:r>
                      <a:endParaRPr lang="en-GB" sz="18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b="1" dirty="0" smtClean="0">
                          <a:latin typeface="Arial" pitchFamily="34" charset="0"/>
                          <a:cs typeface="Arial" pitchFamily="34" charset="0"/>
                        </a:rPr>
                        <a:t>7974.0</a:t>
                      </a:r>
                      <a:endParaRPr lang="en-GB" sz="18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b="1" dirty="0" smtClean="0">
                          <a:latin typeface="Arial" pitchFamily="34" charset="0"/>
                          <a:cs typeface="Arial" pitchFamily="34" charset="0"/>
                        </a:rPr>
                        <a:t>9064.0</a:t>
                      </a:r>
                      <a:endParaRPr lang="en-GB" sz="18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  <a:tc>
                  <a:txBody>
                    <a:bodyPr/>
                    <a:lstStyle/>
                    <a:p>
                      <a:r>
                        <a:rPr lang="en-GB" sz="1800" b="1" dirty="0" smtClean="0">
                          <a:latin typeface="Arial" pitchFamily="34" charset="0"/>
                          <a:cs typeface="Arial" pitchFamily="34" charset="0"/>
                        </a:rPr>
                        <a:t>10717.0</a:t>
                      </a:r>
                      <a:endParaRPr lang="en-GB" sz="18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299" marR="109299" marT="54650" marB="54650"/>
                </a:tc>
              </a:tr>
            </a:tbl>
          </a:graphicData>
        </a:graphic>
      </p:graphicFrame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7014467" y="91480"/>
            <a:ext cx="1878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GB" sz="2400" b="1" dirty="0">
                <a:latin typeface="Arial" pitchFamily="34" charset="0"/>
                <a:cs typeface="Arial" pitchFamily="34" charset="0"/>
              </a:rPr>
              <a:t>Geothermal</a:t>
            </a:r>
          </a:p>
        </p:txBody>
      </p:sp>
      <p:sp>
        <p:nvSpPr>
          <p:cNvPr id="4" name="Text Box 46"/>
          <p:cNvSpPr txBox="1">
            <a:spLocks noChangeArrowheads="1"/>
          </p:cNvSpPr>
          <p:nvPr/>
        </p:nvSpPr>
        <p:spPr bwMode="auto">
          <a:xfrm>
            <a:off x="1721668" y="715963"/>
            <a:ext cx="5654675" cy="474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lnSpc>
                <a:spcPct val="115000"/>
              </a:lnSpc>
              <a:buClr>
                <a:srgbClr val="3C7639"/>
              </a:buClr>
              <a:buSzPct val="90000"/>
              <a:buFont typeface="Wingdings" pitchFamily="2" charset="2"/>
              <a:buNone/>
            </a:pPr>
            <a:r>
              <a:rPr lang="en-GB" sz="2000" b="1" dirty="0">
                <a:latin typeface="Arial" pitchFamily="34" charset="0"/>
                <a:cs typeface="Arial" pitchFamily="34" charset="0"/>
              </a:rPr>
              <a:t>Installed Geothermal </a:t>
            </a:r>
            <a:r>
              <a:rPr lang="en-GB" sz="2000" b="1" dirty="0" smtClean="0">
                <a:latin typeface="Arial" pitchFamily="34" charset="0"/>
                <a:cs typeface="Arial" pitchFamily="34" charset="0"/>
              </a:rPr>
              <a:t>Capacity (</a:t>
            </a:r>
            <a:r>
              <a:rPr lang="en-GB" sz="2000" b="1" dirty="0" err="1" smtClean="0">
                <a:latin typeface="Arial" pitchFamily="34" charset="0"/>
                <a:cs typeface="Arial" pitchFamily="34" charset="0"/>
              </a:rPr>
              <a:t>MWe</a:t>
            </a:r>
            <a:r>
              <a:rPr lang="en-GB" sz="2000" b="1" dirty="0" smtClean="0">
                <a:latin typeface="Arial" pitchFamily="34" charset="0"/>
                <a:cs typeface="Arial" pitchFamily="34" charset="0"/>
              </a:rPr>
              <a:t>)</a:t>
            </a:r>
            <a:endParaRPr lang="en-GB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lardarello"/>
          <p:cNvPicPr>
            <a:picLocks noChangeAspect="1" noChangeArrowheads="1"/>
          </p:cNvPicPr>
          <p:nvPr/>
        </p:nvPicPr>
        <p:blipFill>
          <a:blip r:embed="rId2" cstate="print"/>
          <a:srcRect t="1666"/>
          <a:stretch>
            <a:fillRect/>
          </a:stretch>
        </p:blipFill>
        <p:spPr bwMode="auto">
          <a:xfrm>
            <a:off x="4657725" y="3117850"/>
            <a:ext cx="4476750" cy="28098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130175" y="784225"/>
            <a:ext cx="369844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Arial" pitchFamily="34" charset="0"/>
                <a:cs typeface="Arial" pitchFamily="34" charset="0"/>
              </a:rPr>
              <a:t>Lardarello Geothermal Plant - Italy</a:t>
            </a:r>
          </a:p>
        </p:txBody>
      </p:sp>
      <p:pic>
        <p:nvPicPr>
          <p:cNvPr id="4" name="Picture 10" descr="photo_first_geotherm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175" y="3135313"/>
            <a:ext cx="4344988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1354138" y="5916613"/>
            <a:ext cx="63500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600" dirty="0">
                <a:latin typeface="Arial" pitchFamily="34" charset="0"/>
                <a:cs typeface="Arial" pitchFamily="34" charset="0"/>
              </a:rPr>
              <a:t>1904</a:t>
            </a:r>
          </a:p>
        </p:txBody>
      </p:sp>
      <p:pic>
        <p:nvPicPr>
          <p:cNvPr id="6" name="Picture 15" descr="1"/>
          <p:cNvPicPr>
            <a:picLocks noChangeAspect="1" noChangeArrowheads="1"/>
          </p:cNvPicPr>
          <p:nvPr/>
        </p:nvPicPr>
        <p:blipFill>
          <a:blip r:embed="rId4" cstate="print"/>
          <a:srcRect l="2570" t="18213"/>
          <a:stretch>
            <a:fillRect/>
          </a:stretch>
        </p:blipFill>
        <p:spPr bwMode="auto">
          <a:xfrm>
            <a:off x="4657725" y="720725"/>
            <a:ext cx="4454525" cy="236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5857884" y="77788"/>
            <a:ext cx="302358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Geothermal Energy</a:t>
            </a: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130175" y="1327150"/>
            <a:ext cx="4240213" cy="14652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GB" dirty="0">
                <a:latin typeface="Arial" pitchFamily="34" charset="0"/>
                <a:cs typeface="Arial" pitchFamily="34" charset="0"/>
              </a:rPr>
              <a:t>First exploited in 1904</a:t>
            </a:r>
          </a:p>
          <a:p>
            <a:pPr algn="l"/>
            <a:endParaRPr lang="en-GB" dirty="0">
              <a:latin typeface="Arial" pitchFamily="34" charset="0"/>
              <a:cs typeface="Arial" pitchFamily="34" charset="0"/>
            </a:endParaRPr>
          </a:p>
          <a:p>
            <a:pPr algn="l"/>
            <a:r>
              <a:rPr lang="en-GB" dirty="0">
                <a:latin typeface="Arial" pitchFamily="34" charset="0"/>
                <a:cs typeface="Arial" pitchFamily="34" charset="0"/>
              </a:rPr>
              <a:t>Dry steam plant</a:t>
            </a:r>
          </a:p>
          <a:p>
            <a:pPr algn="l"/>
            <a:endParaRPr lang="en-GB" dirty="0">
              <a:latin typeface="Arial" pitchFamily="34" charset="0"/>
              <a:cs typeface="Arial" pitchFamily="34" charset="0"/>
            </a:endParaRPr>
          </a:p>
          <a:p>
            <a:pPr algn="l"/>
            <a:r>
              <a:rPr lang="en-GB" dirty="0">
                <a:latin typeface="Arial" pitchFamily="34" charset="0"/>
                <a:cs typeface="Arial" pitchFamily="34" charset="0"/>
              </a:rPr>
              <a:t>Now generates 790 MW </a:t>
            </a: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4572000" y="700088"/>
            <a:ext cx="45720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Line 19"/>
          <p:cNvSpPr>
            <a:spLocks noChangeShapeType="1"/>
          </p:cNvSpPr>
          <p:nvPr/>
        </p:nvSpPr>
        <p:spPr bwMode="auto">
          <a:xfrm>
            <a:off x="4572000" y="3097213"/>
            <a:ext cx="45720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Line 20"/>
          <p:cNvSpPr>
            <a:spLocks noChangeShapeType="1"/>
          </p:cNvSpPr>
          <p:nvPr/>
        </p:nvSpPr>
        <p:spPr bwMode="auto">
          <a:xfrm>
            <a:off x="9124950" y="700088"/>
            <a:ext cx="0" cy="521493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Line 21"/>
          <p:cNvSpPr>
            <a:spLocks noChangeShapeType="1"/>
          </p:cNvSpPr>
          <p:nvPr/>
        </p:nvSpPr>
        <p:spPr bwMode="auto">
          <a:xfrm>
            <a:off x="4638675" y="695325"/>
            <a:ext cx="0" cy="52149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Line 22"/>
          <p:cNvSpPr>
            <a:spLocks noChangeShapeType="1"/>
          </p:cNvSpPr>
          <p:nvPr/>
        </p:nvSpPr>
        <p:spPr bwMode="auto">
          <a:xfrm flipV="1">
            <a:off x="136525" y="5905500"/>
            <a:ext cx="9007475" cy="381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0" y="3141663"/>
            <a:ext cx="4572000" cy="95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Line 24"/>
          <p:cNvSpPr>
            <a:spLocks noChangeShapeType="1"/>
          </p:cNvSpPr>
          <p:nvPr/>
        </p:nvSpPr>
        <p:spPr bwMode="auto">
          <a:xfrm>
            <a:off x="142875" y="3151188"/>
            <a:ext cx="0" cy="27828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25"/>
          <p:cNvSpPr>
            <a:spLocks noChangeShapeType="1"/>
          </p:cNvSpPr>
          <p:nvPr/>
        </p:nvSpPr>
        <p:spPr bwMode="auto">
          <a:xfrm>
            <a:off x="4457700" y="3165475"/>
            <a:ext cx="0" cy="27828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18992" y="91480"/>
            <a:ext cx="377348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GB" sz="2400" b="1" dirty="0">
                <a:latin typeface="Arial" pitchFamily="34" charset="0"/>
                <a:cs typeface="Arial" pitchFamily="34" charset="0"/>
              </a:rPr>
              <a:t>Renewable Energy in UK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46298" y="1816100"/>
          <a:ext cx="805815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7975"/>
                <a:gridCol w="1133475"/>
                <a:gridCol w="923925"/>
                <a:gridCol w="1009650"/>
                <a:gridCol w="1093445"/>
                <a:gridCol w="1049680"/>
              </a:tblGrid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1990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1995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2000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2005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2011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Solar Heating &amp; PV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6.4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8.1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11.2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30.1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130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Wind &amp; Wave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0.8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33.7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81.3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250.1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1400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Hydro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– small scale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10.9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14.2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18.4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40.2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130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Hydro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– large scale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436.8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401.7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418.8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386.4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425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Biomass - heat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345.8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878.4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583.7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454.3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6688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Biomass - electricity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219.0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588.7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1380.8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3083.7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Geothermal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0.8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0.8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0.8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0.8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0.8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Total</a:t>
                      </a:r>
                      <a:endParaRPr lang="en-GB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1020.5</a:t>
                      </a:r>
                      <a:endParaRPr lang="en-GB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1925.7</a:t>
                      </a:r>
                      <a:endParaRPr lang="en-GB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2495.2</a:t>
                      </a:r>
                      <a:endParaRPr lang="en-GB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4244.7</a:t>
                      </a:r>
                      <a:endParaRPr lang="en-GB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8674</a:t>
                      </a:r>
                      <a:endParaRPr lang="en-GB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027436" y="931863"/>
            <a:ext cx="509587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000" b="1" dirty="0">
                <a:latin typeface="Arial" pitchFamily="34" charset="0"/>
                <a:cs typeface="Arial" pitchFamily="34" charset="0"/>
              </a:rPr>
              <a:t>UK Renewable Energy Production (</a:t>
            </a:r>
            <a:r>
              <a:rPr lang="en-GB" sz="2000" b="1" dirty="0" err="1">
                <a:latin typeface="Arial" pitchFamily="34" charset="0"/>
                <a:cs typeface="Arial" pitchFamily="34" charset="0"/>
              </a:rPr>
              <a:t>Ktoe</a:t>
            </a:r>
            <a:r>
              <a:rPr lang="en-GB" sz="2000" b="1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5868144" y="87313"/>
            <a:ext cx="302358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Geothermal Energy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956592" y="1300698"/>
            <a:ext cx="320472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000" b="1" dirty="0">
                <a:latin typeface="Arial" pitchFamily="34" charset="0"/>
                <a:cs typeface="Arial" pitchFamily="34" charset="0"/>
              </a:rPr>
              <a:t>Three main technologies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4800600" y="2095500"/>
            <a:ext cx="406241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endParaRPr lang="en-GB" b="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956592" y="1720856"/>
          <a:ext cx="714380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900"/>
                <a:gridCol w="35719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Geothermal Electricity Production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 smtClean="0">
                          <a:latin typeface="Arial" pitchFamily="34" charset="0"/>
                          <a:cs typeface="Arial" pitchFamily="34" charset="0"/>
                        </a:rPr>
                        <a:t>Generating electricity from the earth's heat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Geothermal Direct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 smtClean="0">
                          <a:latin typeface="Arial" pitchFamily="34" charset="0"/>
                          <a:cs typeface="Arial" pitchFamily="34" charset="0"/>
                        </a:rPr>
                        <a:t>Producing heat directly from hot water within the earth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Geothermal Heat Pumps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 smtClean="0">
                          <a:latin typeface="Arial" pitchFamily="34" charset="0"/>
                          <a:cs typeface="Arial" pitchFamily="34" charset="0"/>
                        </a:rPr>
                        <a:t>Using the shallow ground to heat and cool buildings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285750" y="865188"/>
            <a:ext cx="4326826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000" b="1" dirty="0">
                <a:latin typeface="Arial" pitchFamily="34" charset="0"/>
                <a:cs typeface="Arial" pitchFamily="34" charset="0"/>
              </a:rPr>
              <a:t>Geothermal Electricity Production</a:t>
            </a: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285750" y="1520825"/>
            <a:ext cx="424988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>
                <a:latin typeface="Arial" pitchFamily="34" charset="0"/>
                <a:cs typeface="Arial" pitchFamily="34" charset="0"/>
              </a:rPr>
              <a:t>Three types of geothermal power plants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5435600" y="90488"/>
            <a:ext cx="345158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Geothermal Electricity</a:t>
            </a:r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512763" y="5011738"/>
            <a:ext cx="206498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>
                <a:latin typeface="Arial" pitchFamily="34" charset="0"/>
                <a:cs typeface="Arial" pitchFamily="34" charset="0"/>
              </a:rPr>
              <a:t>The Geysers, California</a:t>
            </a:r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4005263" y="5011738"/>
            <a:ext cx="1285875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>
                <a:latin typeface="Arial" pitchFamily="34" charset="0"/>
                <a:cs typeface="Arial" pitchFamily="34" charset="0"/>
              </a:rPr>
              <a:t>Otake, Japan</a:t>
            </a: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7018338" y="5010150"/>
            <a:ext cx="12890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>
                <a:latin typeface="Arial" pitchFamily="34" charset="0"/>
                <a:cs typeface="Arial" pitchFamily="34" charset="0"/>
              </a:rPr>
              <a:t>Nevada, USA</a:t>
            </a: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6897688" y="2316163"/>
            <a:ext cx="154401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b="1">
                <a:latin typeface="Arial" pitchFamily="34" charset="0"/>
                <a:cs typeface="Arial" pitchFamily="34" charset="0"/>
              </a:rPr>
              <a:t>Binary cycle</a:t>
            </a: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auto">
          <a:xfrm>
            <a:off x="3883025" y="2316163"/>
            <a:ext cx="15303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SzPct val="90000"/>
              <a:buFont typeface="Wingdings" pitchFamily="2" charset="2"/>
              <a:buNone/>
            </a:pPr>
            <a:r>
              <a:rPr lang="en-GB" b="1">
                <a:latin typeface="Arial" pitchFamily="34" charset="0"/>
                <a:cs typeface="Arial" pitchFamily="34" charset="0"/>
              </a:rPr>
              <a:t>Flash Steam</a:t>
            </a:r>
          </a:p>
        </p:txBody>
      </p:sp>
      <p:sp>
        <p:nvSpPr>
          <p:cNvPr id="10" name="Rectangle 18"/>
          <p:cNvSpPr>
            <a:spLocks noChangeArrowheads="1"/>
          </p:cNvSpPr>
          <p:nvPr/>
        </p:nvSpPr>
        <p:spPr bwMode="auto">
          <a:xfrm>
            <a:off x="873125" y="2317750"/>
            <a:ext cx="1444625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chemeClr val="hlink"/>
              </a:buClr>
              <a:buSzPct val="90000"/>
              <a:buFont typeface="Wingdings" pitchFamily="2" charset="2"/>
              <a:buNone/>
            </a:pPr>
            <a:r>
              <a:rPr lang="en-GB" b="1" dirty="0">
                <a:latin typeface="Arial" pitchFamily="34" charset="0"/>
                <a:cs typeface="Arial" pitchFamily="34" charset="0"/>
              </a:rPr>
              <a:t>Dry steam</a:t>
            </a:r>
          </a:p>
        </p:txBody>
      </p:sp>
      <p:sp>
        <p:nvSpPr>
          <p:cNvPr id="11" name="Line 19"/>
          <p:cNvSpPr>
            <a:spLocks noChangeShapeType="1"/>
          </p:cNvSpPr>
          <p:nvPr/>
        </p:nvSpPr>
        <p:spPr bwMode="auto">
          <a:xfrm flipV="1">
            <a:off x="0" y="2830513"/>
            <a:ext cx="9144000" cy="1905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Line 20"/>
          <p:cNvSpPr>
            <a:spLocks noChangeShapeType="1"/>
          </p:cNvSpPr>
          <p:nvPr/>
        </p:nvSpPr>
        <p:spPr bwMode="auto">
          <a:xfrm flipV="1">
            <a:off x="0" y="4838700"/>
            <a:ext cx="9144000" cy="190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" name="Group 25"/>
          <p:cNvGrpSpPr>
            <a:grpSpLocks/>
          </p:cNvGrpSpPr>
          <p:nvPr/>
        </p:nvGrpSpPr>
        <p:grpSpPr bwMode="auto">
          <a:xfrm>
            <a:off x="80963" y="2814638"/>
            <a:ext cx="8996362" cy="2043112"/>
            <a:chOff x="51" y="1773"/>
            <a:chExt cx="5667" cy="1287"/>
          </a:xfrm>
        </p:grpSpPr>
        <p:pic>
          <p:nvPicPr>
            <p:cNvPr id="14" name="Picture 10" descr="image00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" y="1800"/>
              <a:ext cx="1873" cy="1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1" descr="flash_steam_plant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93" y="1798"/>
              <a:ext cx="1880" cy="1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2" descr="power_plant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18" y="1788"/>
              <a:ext cx="1781" cy="1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Line 21"/>
            <p:cNvSpPr>
              <a:spLocks noChangeShapeType="1"/>
            </p:cNvSpPr>
            <p:nvPr/>
          </p:nvSpPr>
          <p:spPr bwMode="auto">
            <a:xfrm flipV="1">
              <a:off x="1967" y="1783"/>
              <a:ext cx="0" cy="1275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Line 22"/>
            <p:cNvSpPr>
              <a:spLocks noChangeShapeType="1"/>
            </p:cNvSpPr>
            <p:nvPr/>
          </p:nvSpPr>
          <p:spPr bwMode="auto">
            <a:xfrm flipV="1">
              <a:off x="3894" y="1779"/>
              <a:ext cx="0" cy="1275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Line 23"/>
            <p:cNvSpPr>
              <a:spLocks noChangeShapeType="1"/>
            </p:cNvSpPr>
            <p:nvPr/>
          </p:nvSpPr>
          <p:spPr bwMode="auto">
            <a:xfrm flipV="1">
              <a:off x="51" y="1785"/>
              <a:ext cx="0" cy="1275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Line 24"/>
            <p:cNvSpPr>
              <a:spLocks noChangeShapeType="1"/>
            </p:cNvSpPr>
            <p:nvPr/>
          </p:nvSpPr>
          <p:spPr bwMode="auto">
            <a:xfrm flipV="1">
              <a:off x="5718" y="1773"/>
              <a:ext cx="0" cy="1275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517525" y="857250"/>
            <a:ext cx="294664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000" b="1" dirty="0">
                <a:latin typeface="Arial" pitchFamily="34" charset="0"/>
                <a:cs typeface="Arial" pitchFamily="34" charset="0"/>
              </a:rPr>
              <a:t>Geothermal Direct Use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868144" y="87313"/>
            <a:ext cx="302358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Geothermal Energy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517525" y="1552575"/>
            <a:ext cx="3771225" cy="25853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dirty="0">
                <a:latin typeface="Arial" pitchFamily="34" charset="0"/>
                <a:cs typeface="Arial" pitchFamily="34" charset="0"/>
              </a:rPr>
              <a:t>Wet steam or warm water used for:</a:t>
            </a:r>
          </a:p>
          <a:p>
            <a:pPr algn="l"/>
            <a:endParaRPr lang="en-GB" dirty="0">
              <a:latin typeface="Arial" pitchFamily="34" charset="0"/>
              <a:cs typeface="Arial" pitchFamily="34" charset="0"/>
            </a:endParaRPr>
          </a:p>
          <a:p>
            <a:pPr marL="266700" indent="-266700" algn="l"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  Industrial</a:t>
            </a:r>
          </a:p>
          <a:p>
            <a:pPr marL="266700" indent="-266700" algn="l">
              <a:buClr>
                <a:schemeClr val="hlink"/>
              </a:buClr>
              <a:buSzPct val="90000"/>
              <a:buBlip>
                <a:blip r:embed="rId2"/>
              </a:buBlip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 marL="266700" indent="-266700" algn="l"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  Domestic</a:t>
            </a:r>
          </a:p>
          <a:p>
            <a:pPr marL="266700" indent="-266700" algn="l">
              <a:buClr>
                <a:schemeClr val="hlink"/>
              </a:buClr>
              <a:buSzPct val="90000"/>
              <a:buBlip>
                <a:blip r:embed="rId2"/>
              </a:buBlip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 marL="266700" indent="-266700" algn="l"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  Leisure (balneology)</a:t>
            </a:r>
          </a:p>
          <a:p>
            <a:pPr marL="266700" indent="-266700" algn="l">
              <a:buClr>
                <a:schemeClr val="hlink"/>
              </a:buClr>
              <a:buSzPct val="90000"/>
              <a:buBlip>
                <a:blip r:embed="rId2"/>
              </a:buBlip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 marL="266700" indent="-266700" algn="l"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  District heating schemes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508000" y="4773613"/>
            <a:ext cx="595118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Arial" pitchFamily="34" charset="0"/>
                <a:cs typeface="Arial" pitchFamily="34" charset="0"/>
              </a:rPr>
              <a:t>Main applications in Iceland, Italy, Japan &amp; New Zealand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508000" y="5454650"/>
            <a:ext cx="77533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GB">
                <a:latin typeface="Arial" pitchFamily="34" charset="0"/>
                <a:cs typeface="Arial" pitchFamily="34" charset="0"/>
              </a:rPr>
              <a:t>In Europe often exploit low temperature resources in sedimentary basins – Paris and Southampton</a:t>
            </a:r>
          </a:p>
        </p:txBody>
      </p:sp>
      <p:pic>
        <p:nvPicPr>
          <p:cNvPr id="7" name="Picture 10" descr="img_1148_medi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05500" y="763588"/>
            <a:ext cx="2973388" cy="197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2" descr="iceland_poo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3913" y="2774950"/>
            <a:ext cx="2984500" cy="202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>
            <a:spLocks noChangeArrowheads="1"/>
          </p:cNvSpPr>
          <p:nvPr/>
        </p:nvSpPr>
        <p:spPr bwMode="auto">
          <a:xfrm rot="16200000">
            <a:off x="5192839" y="3671987"/>
            <a:ext cx="76174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>
                <a:latin typeface="Arial" pitchFamily="34" charset="0"/>
                <a:cs typeface="Arial" pitchFamily="34" charset="0"/>
              </a:rPr>
              <a:t>Iceland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 rot="16200000">
            <a:off x="4911725" y="1633538"/>
            <a:ext cx="1266825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>
                <a:latin typeface="Arial" pitchFamily="34" charset="0"/>
                <a:cs typeface="Arial" pitchFamily="34" charset="0"/>
              </a:rPr>
              <a:t>New Zealand</a:t>
            </a:r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5875338" y="739775"/>
            <a:ext cx="3025775" cy="95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Line 16"/>
          <p:cNvSpPr>
            <a:spLocks noChangeShapeType="1"/>
          </p:cNvSpPr>
          <p:nvPr/>
        </p:nvSpPr>
        <p:spPr bwMode="auto">
          <a:xfrm>
            <a:off x="5880100" y="2747963"/>
            <a:ext cx="3025775" cy="95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Line 17"/>
          <p:cNvSpPr>
            <a:spLocks noChangeShapeType="1"/>
          </p:cNvSpPr>
          <p:nvPr/>
        </p:nvSpPr>
        <p:spPr bwMode="auto">
          <a:xfrm>
            <a:off x="5894388" y="4795838"/>
            <a:ext cx="3025775" cy="95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Line 18"/>
          <p:cNvSpPr>
            <a:spLocks noChangeShapeType="1"/>
          </p:cNvSpPr>
          <p:nvPr/>
        </p:nvSpPr>
        <p:spPr bwMode="auto">
          <a:xfrm flipH="1">
            <a:off x="5884863" y="749300"/>
            <a:ext cx="19050" cy="4075113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Line 19"/>
          <p:cNvSpPr>
            <a:spLocks noChangeShapeType="1"/>
          </p:cNvSpPr>
          <p:nvPr/>
        </p:nvSpPr>
        <p:spPr bwMode="auto">
          <a:xfrm flipH="1">
            <a:off x="8885238" y="744538"/>
            <a:ext cx="19050" cy="4075112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239713" y="528560"/>
            <a:ext cx="316144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000" b="1" dirty="0">
                <a:latin typeface="Arial" pitchFamily="34" charset="0"/>
                <a:cs typeface="Arial" pitchFamily="34" charset="0"/>
              </a:rPr>
              <a:t>Geothermal Heat Pumps</a:t>
            </a: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239713" y="1285860"/>
            <a:ext cx="4144962" cy="915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GB" dirty="0">
                <a:latin typeface="Arial" pitchFamily="34" charset="0"/>
                <a:cs typeface="Arial" pitchFamily="34" charset="0"/>
              </a:rPr>
              <a:t>The ground a couple of metres deep has a nearly constant temperature of around 10 – 16</a:t>
            </a:r>
            <a:r>
              <a:rPr lang="en-GB" baseline="30000" dirty="0">
                <a:latin typeface="Arial" pitchFamily="34" charset="0"/>
                <a:cs typeface="Arial" pitchFamily="34" charset="0"/>
              </a:rPr>
              <a:t>o</a:t>
            </a:r>
            <a:r>
              <a:rPr lang="en-GB" dirty="0">
                <a:latin typeface="Arial" pitchFamily="34" charset="0"/>
                <a:cs typeface="Arial" pitchFamily="34" charset="0"/>
              </a:rPr>
              <a:t>C</a:t>
            </a:r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239713" y="2639998"/>
            <a:ext cx="422751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GB">
                <a:latin typeface="Arial" pitchFamily="34" charset="0"/>
                <a:cs typeface="Arial" pitchFamily="34" charset="0"/>
              </a:rPr>
              <a:t>Relies on heat transfer by conduction from the walls of the bore hole or pipe</a:t>
            </a:r>
          </a:p>
        </p:txBody>
      </p:sp>
      <p:pic>
        <p:nvPicPr>
          <p:cNvPr id="5" name="Picture 10" descr="GroundSourceHeatPumpMas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43450" y="881063"/>
            <a:ext cx="4243388" cy="510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5868144" y="77788"/>
            <a:ext cx="302358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Geothermal Energy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14348" y="3643314"/>
            <a:ext cx="2347912" cy="2414587"/>
            <a:chOff x="5437188" y="2116138"/>
            <a:chExt cx="2347912" cy="2414587"/>
          </a:xfrm>
        </p:grpSpPr>
        <p:grpSp>
          <p:nvGrpSpPr>
            <p:cNvPr id="8" name="Group 17"/>
            <p:cNvGrpSpPr>
              <a:grpSpLocks/>
            </p:cNvGrpSpPr>
            <p:nvPr/>
          </p:nvGrpSpPr>
          <p:grpSpPr bwMode="auto">
            <a:xfrm>
              <a:off x="5441952" y="2116142"/>
              <a:ext cx="2338389" cy="377826"/>
              <a:chOff x="3440" y="1039"/>
              <a:chExt cx="1473" cy="238"/>
            </a:xfrm>
          </p:grpSpPr>
          <p:sp>
            <p:nvSpPr>
              <p:cNvPr id="14" name="Text Box 6"/>
              <p:cNvSpPr txBox="1">
                <a:spLocks noChangeArrowheads="1"/>
              </p:cNvSpPr>
              <p:nvPr/>
            </p:nvSpPr>
            <p:spPr bwMode="auto">
              <a:xfrm>
                <a:off x="3440" y="1039"/>
                <a:ext cx="413" cy="237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/>
                  <a:t>-5</a:t>
                </a:r>
                <a:r>
                  <a:rPr lang="en-GB" baseline="30000"/>
                  <a:t>o</a:t>
                </a:r>
                <a:r>
                  <a:rPr lang="en-GB"/>
                  <a:t>C</a:t>
                </a:r>
              </a:p>
            </p:txBody>
          </p:sp>
          <p:sp>
            <p:nvSpPr>
              <p:cNvPr id="15" name="Text Box 7"/>
              <p:cNvSpPr txBox="1">
                <a:spLocks noChangeArrowheads="1"/>
              </p:cNvSpPr>
              <p:nvPr/>
            </p:nvSpPr>
            <p:spPr bwMode="auto">
              <a:xfrm>
                <a:off x="4464" y="1040"/>
                <a:ext cx="449" cy="237"/>
              </a:xfrm>
              <a:prstGeom prst="rect">
                <a:avLst/>
              </a:prstGeom>
              <a:solidFill>
                <a:srgbClr val="FFCC66"/>
              </a:solidFill>
              <a:ln w="9525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/>
                  <a:t>+2</a:t>
                </a:r>
                <a:r>
                  <a:rPr lang="en-GB" baseline="30000"/>
                  <a:t>o</a:t>
                </a:r>
                <a:r>
                  <a:rPr lang="en-GB"/>
                  <a:t>C</a:t>
                </a:r>
              </a:p>
            </p:txBody>
          </p:sp>
          <p:sp>
            <p:nvSpPr>
              <p:cNvPr id="16" name="AutoShape 11"/>
              <p:cNvSpPr>
                <a:spLocks noChangeArrowheads="1"/>
              </p:cNvSpPr>
              <p:nvPr/>
            </p:nvSpPr>
            <p:spPr bwMode="auto">
              <a:xfrm>
                <a:off x="3846" y="1130"/>
                <a:ext cx="619" cy="56"/>
              </a:xfrm>
              <a:prstGeom prst="rightArrow">
                <a:avLst>
                  <a:gd name="adj1" fmla="val 50000"/>
                  <a:gd name="adj2" fmla="val 276339"/>
                </a:avLst>
              </a:prstGeom>
              <a:gradFill rotWithShape="1">
                <a:gsLst>
                  <a:gs pos="0">
                    <a:srgbClr val="006699"/>
                  </a:gs>
                  <a:gs pos="100000">
                    <a:srgbClr val="FFCC66"/>
                  </a:gs>
                </a:gsLst>
                <a:lin ang="0" scaled="1"/>
              </a:gra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16"/>
            <p:cNvGrpSpPr>
              <a:grpSpLocks/>
            </p:cNvGrpSpPr>
            <p:nvPr/>
          </p:nvGrpSpPr>
          <p:grpSpPr bwMode="auto">
            <a:xfrm>
              <a:off x="5441953" y="4154488"/>
              <a:ext cx="2338389" cy="376237"/>
              <a:chOff x="3440" y="1783"/>
              <a:chExt cx="1473" cy="237"/>
            </a:xfrm>
          </p:grpSpPr>
          <p:sp>
            <p:nvSpPr>
              <p:cNvPr id="11" name="Text Box 9"/>
              <p:cNvSpPr txBox="1">
                <a:spLocks noChangeArrowheads="1"/>
              </p:cNvSpPr>
              <p:nvPr/>
            </p:nvSpPr>
            <p:spPr bwMode="auto">
              <a:xfrm>
                <a:off x="3440" y="1783"/>
                <a:ext cx="449" cy="237"/>
              </a:xfrm>
              <a:prstGeom prst="rect">
                <a:avLst/>
              </a:prstGeom>
              <a:solidFill>
                <a:srgbClr val="FFCC66"/>
              </a:solidFill>
              <a:ln w="9525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/>
                  <a:t>+2</a:t>
                </a:r>
                <a:r>
                  <a:rPr lang="en-GB" baseline="30000"/>
                  <a:t>o</a:t>
                </a:r>
                <a:r>
                  <a:rPr lang="en-GB"/>
                  <a:t>C</a:t>
                </a:r>
              </a:p>
            </p:txBody>
          </p:sp>
          <p:sp>
            <p:nvSpPr>
              <p:cNvPr id="12" name="Text Box 10"/>
              <p:cNvSpPr txBox="1">
                <a:spLocks noChangeArrowheads="1"/>
              </p:cNvSpPr>
              <p:nvPr/>
            </p:nvSpPr>
            <p:spPr bwMode="auto">
              <a:xfrm>
                <a:off x="4384" y="1783"/>
                <a:ext cx="529" cy="237"/>
              </a:xfrm>
              <a:prstGeom prst="rect">
                <a:avLst/>
              </a:prstGeom>
              <a:solidFill>
                <a:srgbClr val="FF3300"/>
              </a:solidFill>
              <a:ln w="9525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/>
                  <a:t>+65</a:t>
                </a:r>
                <a:r>
                  <a:rPr lang="en-GB" baseline="30000"/>
                  <a:t>o</a:t>
                </a:r>
                <a:r>
                  <a:rPr lang="en-GB"/>
                  <a:t>C</a:t>
                </a:r>
              </a:p>
            </p:txBody>
          </p:sp>
          <p:sp>
            <p:nvSpPr>
              <p:cNvPr id="13" name="AutoShape 12"/>
              <p:cNvSpPr>
                <a:spLocks noChangeArrowheads="1"/>
              </p:cNvSpPr>
              <p:nvPr/>
            </p:nvSpPr>
            <p:spPr bwMode="auto">
              <a:xfrm>
                <a:off x="3889" y="1874"/>
                <a:ext cx="545" cy="56"/>
              </a:xfrm>
              <a:prstGeom prst="rightArrow">
                <a:avLst>
                  <a:gd name="adj1" fmla="val 50000"/>
                  <a:gd name="adj2" fmla="val 243304"/>
                </a:avLst>
              </a:prstGeom>
              <a:gradFill rotWithShape="1">
                <a:gsLst>
                  <a:gs pos="0">
                    <a:srgbClr val="FFCC66"/>
                  </a:gs>
                  <a:gs pos="100000">
                    <a:srgbClr val="FF3300"/>
                  </a:gs>
                </a:gsLst>
                <a:lin ang="0" scaled="1"/>
              </a:gra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0" name="Picture 18" descr="GSH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37188" y="2544763"/>
              <a:ext cx="2347912" cy="155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" name="Rectangle 1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hydro_3_626_article"/>
          <p:cNvPicPr>
            <a:picLocks noChangeAspect="1" noChangeArrowheads="1"/>
          </p:cNvPicPr>
          <p:nvPr/>
        </p:nvPicPr>
        <p:blipFill>
          <a:blip r:embed="rId2" cstate="print"/>
          <a:srcRect t="2315" r="270" b="9003"/>
          <a:stretch>
            <a:fillRect/>
          </a:stretch>
        </p:blipFill>
        <p:spPr bwMode="auto">
          <a:xfrm>
            <a:off x="4572000" y="3236913"/>
            <a:ext cx="4392613" cy="292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4" descr="Hydro_dam"/>
          <p:cNvPicPr>
            <a:picLocks noChangeAspect="1" noChangeArrowheads="1"/>
          </p:cNvPicPr>
          <p:nvPr/>
        </p:nvPicPr>
        <p:blipFill>
          <a:blip r:embed="rId3" cstate="print"/>
          <a:srcRect t="6749" b="8009"/>
          <a:stretch>
            <a:fillRect/>
          </a:stretch>
        </p:blipFill>
        <p:spPr bwMode="auto">
          <a:xfrm>
            <a:off x="304800" y="692150"/>
            <a:ext cx="4267200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5" descr="hoover4"/>
          <p:cNvPicPr>
            <a:picLocks noChangeAspect="1" noChangeArrowheads="1"/>
          </p:cNvPicPr>
          <p:nvPr/>
        </p:nvPicPr>
        <p:blipFill>
          <a:blip r:embed="rId4" cstate="print"/>
          <a:srcRect t="16284"/>
          <a:stretch>
            <a:fillRect/>
          </a:stretch>
        </p:blipFill>
        <p:spPr bwMode="auto">
          <a:xfrm>
            <a:off x="4572000" y="692150"/>
            <a:ext cx="4392613" cy="260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930330" y="95250"/>
            <a:ext cx="19621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Hydropower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9513" y="953922"/>
            <a:ext cx="5472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Hydropower used since ancient times to grind flour and perform others tasks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9513" y="1811049"/>
            <a:ext cx="5472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1770s, Bernard Forest de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Belidor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, a French engineer, published </a:t>
            </a:r>
            <a:r>
              <a:rPr lang="en-GB" i="1" dirty="0" smtClean="0">
                <a:latin typeface="Arial" pitchFamily="34" charset="0"/>
                <a:cs typeface="Arial" pitchFamily="34" charset="0"/>
              </a:rPr>
              <a:t>Architecture </a:t>
            </a:r>
            <a:r>
              <a:rPr lang="en-GB" i="1" dirty="0" err="1" smtClean="0">
                <a:latin typeface="Arial" pitchFamily="34" charset="0"/>
                <a:cs typeface="Arial" pitchFamily="34" charset="0"/>
              </a:rPr>
              <a:t>Hydraulique</a:t>
            </a:r>
            <a:r>
              <a:rPr lang="en-GB" i="1" dirty="0" smtClean="0">
                <a:latin typeface="Arial" pitchFamily="34" charset="0"/>
                <a:cs typeface="Arial" pitchFamily="34" charset="0"/>
              </a:rPr>
              <a:t> and </a:t>
            </a:r>
          </a:p>
          <a:p>
            <a:pPr marL="263525" lvl="1"/>
            <a:r>
              <a:rPr lang="en-GB" dirty="0" smtClean="0">
                <a:latin typeface="Arial" pitchFamily="34" charset="0"/>
                <a:cs typeface="Arial" pitchFamily="34" charset="0"/>
              </a:rPr>
              <a:t>described vertical- and horizontal-axis hydraulic machines.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3" y="3112421"/>
            <a:ext cx="5472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Late 19th century, electrical generator developed which could be coupled with hydraulics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9513" y="3969548"/>
            <a:ext cx="55446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1878 - the world's first house to be powered with hydroelectricity </a:t>
            </a:r>
          </a:p>
          <a:p>
            <a:pPr marL="720725" lvl="1" indent="-263525">
              <a:buBlip>
                <a:blip r:embed="rId2"/>
              </a:buBlip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Cragside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, Northumberland</a:t>
            </a:r>
          </a:p>
        </p:txBody>
      </p:sp>
      <p:grpSp>
        <p:nvGrpSpPr>
          <p:cNvPr id="7" name="Group 11"/>
          <p:cNvGrpSpPr/>
          <p:nvPr/>
        </p:nvGrpSpPr>
        <p:grpSpPr>
          <a:xfrm>
            <a:off x="6516216" y="836712"/>
            <a:ext cx="2363416" cy="5300954"/>
            <a:chOff x="6516216" y="836712"/>
            <a:chExt cx="2363416" cy="5300954"/>
          </a:xfrm>
        </p:grpSpPr>
        <p:pic>
          <p:nvPicPr>
            <p:cNvPr id="2" name="Picture 2" descr="File:Bélidor.pn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966280" y="836712"/>
              <a:ext cx="1463289" cy="1872208"/>
            </a:xfrm>
            <a:prstGeom prst="rect">
              <a:avLst/>
            </a:prstGeom>
            <a:noFill/>
          </p:spPr>
        </p:pic>
        <p:pic>
          <p:nvPicPr>
            <p:cNvPr id="8" name="Picture 4" descr="File:Cragside1.jpg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528185" y="2780928"/>
              <a:ext cx="2339478" cy="1754609"/>
            </a:xfrm>
            <a:prstGeom prst="rect">
              <a:avLst/>
            </a:prstGeom>
            <a:noFill/>
          </p:spPr>
        </p:pic>
        <p:pic>
          <p:nvPicPr>
            <p:cNvPr id="9" name="Picture 6" descr="File:Robert moses niagara power plant 01.jpg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516216" y="4365104"/>
              <a:ext cx="2363416" cy="1772562"/>
            </a:xfrm>
            <a:prstGeom prst="rect">
              <a:avLst/>
            </a:prstGeom>
            <a:noFill/>
          </p:spPr>
        </p:pic>
      </p:grpSp>
      <p:sp>
        <p:nvSpPr>
          <p:cNvPr id="10" name="TextBox 9"/>
          <p:cNvSpPr txBox="1"/>
          <p:nvPr/>
        </p:nvSpPr>
        <p:spPr>
          <a:xfrm>
            <a:off x="7646626" y="87015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latin typeface="Arial" pitchFamily="34" charset="0"/>
                <a:cs typeface="Arial" pitchFamily="34" charset="0"/>
              </a:rPr>
              <a:t>History</a:t>
            </a:r>
            <a:endParaRPr lang="en-GB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513" y="5103674"/>
            <a:ext cx="5832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1881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Schoellkopf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Power station near Niagara Falls starts generating electricity</a:t>
            </a:r>
          </a:p>
          <a:p>
            <a:pPr marL="263525" indent="-263525">
              <a:buBlip>
                <a:blip r:embed="rId2"/>
              </a:buBlip>
            </a:pP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63525" indent="-263525">
              <a:buBlip>
                <a:blip r:embed="rId2"/>
              </a:buBlip>
            </a:pPr>
            <a:r>
              <a:rPr lang="en-GB" b="1" dirty="0" smtClean="0">
                <a:latin typeface="Arial" pitchFamily="34" charset="0"/>
                <a:cs typeface="Arial" pitchFamily="34" charset="0"/>
              </a:rPr>
              <a:t>2010 –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b="1" dirty="0" smtClean="0">
                <a:latin typeface="Arial" pitchFamily="34" charset="0"/>
                <a:cs typeface="Arial" pitchFamily="34" charset="0"/>
              </a:rPr>
              <a:t>16% of global electricity production</a:t>
            </a:r>
          </a:p>
          <a:p>
            <a:pPr marL="263525" indent="-263525"/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63525" indent="-263525">
              <a:buBlip>
                <a:blip r:embed="rId2"/>
              </a:buBlip>
            </a:pP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12360" y="8701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latin typeface="Arial" pitchFamily="34" charset="0"/>
                <a:cs typeface="Arial" pitchFamily="34" charset="0"/>
              </a:rPr>
              <a:t>Hydro</a:t>
            </a:r>
            <a:endParaRPr lang="en-GB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724634"/>
            <a:ext cx="1797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Conventiona</a:t>
            </a:r>
            <a:r>
              <a:rPr lang="en-GB" sz="2000" dirty="0" smtClean="0">
                <a:latin typeface="Arial" pitchFamily="34" charset="0"/>
                <a:cs typeface="Arial" pitchFamily="34" charset="0"/>
              </a:rPr>
              <a:t>l</a:t>
            </a:r>
            <a:endParaRPr lang="en-GB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4725144"/>
            <a:ext cx="856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Most hydroelectric power comes from potential energy of dammed water driving a water turbine and generator.</a:t>
            </a:r>
          </a:p>
          <a:p>
            <a:pPr marL="273050" indent="-273050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Power extracted depends on the volume and on the difference in height between the source and the waters outflow – the “Head”</a:t>
            </a:r>
          </a:p>
          <a:p>
            <a:pPr marL="273050" indent="-273050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Amount of potential energy is proportional to the head.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2" descr="File:Hoover Dam Nevada Luftaufnahme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1196752"/>
            <a:ext cx="3731048" cy="312271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933468" y="4329100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latin typeface="Arial" pitchFamily="34" charset="0"/>
                <a:cs typeface="Arial" pitchFamily="34" charset="0"/>
              </a:rPr>
              <a:t>Hoover Dam </a:t>
            </a:r>
            <a:endParaRPr lang="en-GB" sz="1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http://i43.tinypic.com/14kxto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2920" y="1196752"/>
            <a:ext cx="3888432" cy="313217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633759" y="4329100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>
                <a:latin typeface="Arial" pitchFamily="34" charset="0"/>
                <a:cs typeface="Arial" pitchFamily="34" charset="0"/>
              </a:rPr>
              <a:t>Grand Coulee Dam</a:t>
            </a:r>
            <a:endParaRPr lang="en-GB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36000" y="87015"/>
            <a:ext cx="956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Hydro</a:t>
            </a:r>
            <a:endParaRPr lang="en-GB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868650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Pumped storage</a:t>
            </a:r>
            <a:endParaRPr lang="en-GB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5036983"/>
            <a:ext cx="856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Produces electricity to supply high peak demands by moving water between reservoirs at different elevations</a:t>
            </a:r>
          </a:p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When demand is low excess capacity used to pump water to a higher reservoir</a:t>
            </a:r>
          </a:p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When demand high water released to lower reservoir through a turbine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 descr="File:Pumpstor racoon mtn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484784"/>
            <a:ext cx="4987677" cy="2857615"/>
          </a:xfrm>
          <a:prstGeom prst="rect">
            <a:avLst/>
          </a:prstGeom>
          <a:noFill/>
        </p:spPr>
      </p:pic>
      <p:pic>
        <p:nvPicPr>
          <p:cNvPr id="6" name="Picture 2" descr="File:Stwlan.dam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42846" y="1628800"/>
            <a:ext cx="3901154" cy="251234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5147953" y="4149080"/>
            <a:ext cx="39960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Ffestiniog</a:t>
            </a:r>
            <a:r>
              <a:rPr lang="en-GB" sz="1400" dirty="0" smtClean="0">
                <a:latin typeface="Arial" pitchFamily="34" charset="0"/>
                <a:cs typeface="Arial" pitchFamily="34" charset="0"/>
              </a:rPr>
              <a:t> Pumped Storage Scheme in N Wales</a:t>
            </a:r>
          </a:p>
          <a:p>
            <a:r>
              <a:rPr lang="en-GB" sz="1400" dirty="0" smtClean="0">
                <a:latin typeface="Arial" pitchFamily="34" charset="0"/>
                <a:cs typeface="Arial" pitchFamily="34" charset="0"/>
              </a:rPr>
              <a:t>Can generate 360 MW within 60 seconds of demand rising</a:t>
            </a:r>
            <a:endParaRPr lang="en-GB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12360" y="8701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latin typeface="Arial" pitchFamily="34" charset="0"/>
                <a:cs typeface="Arial" pitchFamily="34" charset="0"/>
              </a:rPr>
              <a:t>Hydro</a:t>
            </a:r>
            <a:endParaRPr lang="en-GB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03648" y="836712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Run-of-the-river</a:t>
            </a:r>
            <a:endParaRPr lang="en-GB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1640" y="5662989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Hydroelectric stations with smaller reservoir capacities, where it is not possible to store water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 descr="File:Chief Joseph Dam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1271460"/>
            <a:ext cx="6408712" cy="4245772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76256" y="87015"/>
            <a:ext cx="1962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latin typeface="Arial" pitchFamily="34" charset="0"/>
                <a:cs typeface="Arial" pitchFamily="34" charset="0"/>
              </a:rPr>
              <a:t>Hydro - Size</a:t>
            </a:r>
            <a:endParaRPr lang="en-GB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105273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Large</a:t>
            </a:r>
            <a:endParaRPr lang="en-GB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5817" y="1052736"/>
            <a:ext cx="59046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Over a few hundred MW to &gt;10GW</a:t>
            </a:r>
          </a:p>
          <a:p>
            <a:pPr marL="720725" lvl="1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Three Gorges Dam - 22.5 GW</a:t>
            </a:r>
          </a:p>
          <a:p>
            <a:pPr marL="720725" lvl="1" indent="-263525">
              <a:buBlip>
                <a:blip r:embed="rId2"/>
              </a:buBlip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Itaipu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Dam -14 GW</a:t>
            </a:r>
          </a:p>
          <a:p>
            <a:pPr marL="720725" lvl="1" indent="-263525">
              <a:buBlip>
                <a:blip r:embed="rId2"/>
              </a:buBlip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Guri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Dam - 10.2GW</a:t>
            </a:r>
          </a:p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Supply electrical networks or dedicated to an industrial enterprise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584" y="311154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Small</a:t>
            </a:r>
            <a:endParaRPr lang="en-GB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15817" y="3111546"/>
            <a:ext cx="4934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Up to 10MW</a:t>
            </a:r>
          </a:p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Supply small community or Industrial plant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06236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Micro</a:t>
            </a:r>
            <a:endParaRPr lang="en-GB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15817" y="4062361"/>
            <a:ext cx="3515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Up to 100KW</a:t>
            </a:r>
          </a:p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Supply community or Network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501317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Pico</a:t>
            </a:r>
            <a:endParaRPr lang="en-GB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5817" y="5013176"/>
            <a:ext cx="4156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Under 5KW</a:t>
            </a:r>
          </a:p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Supply to small remote communities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File:UK renewables installed capacity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2525" y="684312"/>
            <a:ext cx="6825655" cy="549741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7834461" y="5619750"/>
            <a:ext cx="1146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>
                <a:latin typeface="Arial" pitchFamily="34" charset="0"/>
                <a:cs typeface="Arial" pitchFamily="34" charset="0"/>
              </a:rPr>
              <a:t>Source: BP 2012</a:t>
            </a:r>
            <a:endParaRPr lang="en-GB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998467" y="91480"/>
            <a:ext cx="289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GB" sz="2400" b="1" dirty="0">
                <a:latin typeface="Arial" pitchFamily="34" charset="0"/>
                <a:cs typeface="Arial" pitchFamily="34" charset="0"/>
              </a:rPr>
              <a:t>Renewable Energy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 txBox="1"/>
          <p:nvPr/>
        </p:nvSpPr>
        <p:spPr>
          <a:xfrm>
            <a:off x="2195736" y="87015"/>
            <a:ext cx="669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r>
              <a:rPr lang="en-GB" sz="2400" dirty="0" smtClean="0"/>
              <a:t>Hydroelectricity consumption by region 2011</a:t>
            </a:r>
            <a:endParaRPr lang="en-US" sz="2400" dirty="0"/>
          </a:p>
        </p:txBody>
      </p:sp>
      <p:sp>
        <p:nvSpPr>
          <p:cNvPr id="3" name="Footer Placeholder 4"/>
          <p:cNvSpPr txBox="1">
            <a:spLocks/>
          </p:cNvSpPr>
          <p:nvPr/>
        </p:nvSpPr>
        <p:spPr>
          <a:xfrm>
            <a:off x="6012160" y="6165304"/>
            <a:ext cx="3044359" cy="360000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BP Statistical Review of World Energy 2012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BP 2012</a:t>
            </a:r>
            <a:endParaRPr kumimoji="0" lang="en-GB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" name="Content Placeholder 7" descr="HYDA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71800" y="761376"/>
            <a:ext cx="4032448" cy="54039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723517" y="1052736"/>
            <a:ext cx="57689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000" b="1" dirty="0">
                <a:latin typeface="Arial" pitchFamily="34" charset="0"/>
                <a:cs typeface="Arial" pitchFamily="34" charset="0"/>
              </a:rPr>
              <a:t>Hydroelectricity consumption by region (</a:t>
            </a:r>
            <a:r>
              <a:rPr lang="en-GB" sz="2000" b="1" dirty="0" err="1">
                <a:latin typeface="Arial" pitchFamily="34" charset="0"/>
                <a:cs typeface="Arial" pitchFamily="34" charset="0"/>
              </a:rPr>
              <a:t>TWh</a:t>
            </a:r>
            <a:r>
              <a:rPr lang="en-GB" sz="2000" b="1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87624" y="1614408"/>
          <a:ext cx="684076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896"/>
                <a:gridCol w="936104"/>
                <a:gridCol w="936104"/>
                <a:gridCol w="936104"/>
                <a:gridCol w="936104"/>
                <a:gridCol w="984448"/>
              </a:tblGrid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1970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1980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1990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2010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N America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423.8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521.4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616.3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669.5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650.5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S &amp; Cent America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66.2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363.3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551.4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743.5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Europe &amp; Eurasia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486.3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658.0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734.6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859.5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867.8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Middle East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21.9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Africa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47.5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77.6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101.5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Asia Pacific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185.7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275.0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406.7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531.0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1096.5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1190.5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1711.9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2188.6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2697.6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3442.4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55576" y="1265272"/>
          <a:ext cx="7488832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/>
                <a:gridCol w="1440160"/>
                <a:gridCol w="1368152"/>
                <a:gridCol w="1296144"/>
                <a:gridCol w="1512168"/>
              </a:tblGrid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Annual Production</a:t>
                      </a:r>
                    </a:p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GB" b="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TWh</a:t>
                      </a:r>
                      <a:r>
                        <a:rPr lang="en-GB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)*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Installed Capacity</a:t>
                      </a:r>
                    </a:p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(GW)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Capacity Factor</a:t>
                      </a:r>
                    </a:p>
                    <a:p>
                      <a:pPr algn="ctr"/>
                      <a:endParaRPr lang="en-GB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% Total Capacity</a:t>
                      </a:r>
                      <a:endParaRPr lang="en-GB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China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652.05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196.79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0.37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22.25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Canada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369.5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88.974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0.59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61.12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Brazil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363.8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69.080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0.56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85.56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250.6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79.511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0.42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5.74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Russia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167.0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45.000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0.42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17.64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140.5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27.528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0.49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98.25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India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115.6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33.600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0.43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15.80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Venezuela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86.0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14.622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0.67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69.20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69.2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27.229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0.37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7.21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Sweden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65.5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16.209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0.46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44.34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692205" y="92075"/>
            <a:ext cx="2200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Key countries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764704"/>
            <a:ext cx="5099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Largest Hydroelectricity Producers 2009</a:t>
            </a:r>
            <a:endParaRPr lang="en-GB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21724" y="87015"/>
            <a:ext cx="5570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latin typeface="Arial" pitchFamily="34" charset="0"/>
                <a:cs typeface="Arial" pitchFamily="34" charset="0"/>
              </a:rPr>
              <a:t>Largest hydroelectric power stations</a:t>
            </a:r>
            <a:endParaRPr lang="en-GB" sz="24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7504" y="1367760"/>
          <a:ext cx="8820472" cy="395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5696"/>
                <a:gridCol w="1800200"/>
                <a:gridCol w="1440160"/>
                <a:gridCol w="1224136"/>
                <a:gridCol w="1440160"/>
                <a:gridCol w="108012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Name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Country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Year of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completion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Total Capacity</a:t>
                      </a:r>
                    </a:p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(MW)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Max Ann Electricity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Production (TW-hour)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Area flooded</a:t>
                      </a:r>
                    </a:p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(km</a:t>
                      </a:r>
                      <a:r>
                        <a:rPr lang="en-GB" baseline="30000" dirty="0" smtClean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Three Gorges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China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2012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22,500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84.4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632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Itaipu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Brazil/Paraguay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1984-1991-2003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14,000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94.7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1,350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Guri</a:t>
                      </a:r>
                      <a:endParaRPr lang="en-GB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Venezuela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1986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10,200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53.4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4,250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Tucurui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Brazil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1984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8,370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41.4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3,014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Grand Coulee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USA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1942/1980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6,890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324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Krasnoyarskaya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Russia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1972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6,000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20.4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2,000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51520" y="5733256"/>
            <a:ext cx="6920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There are 50 hydroelectricity stations with capacities &gt;2000MW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1" name="Picture 5" descr="pocking2_a"/>
          <p:cNvPicPr>
            <a:picLocks noChangeAspect="1" noChangeArrowheads="1"/>
          </p:cNvPicPr>
          <p:nvPr/>
        </p:nvPicPr>
        <p:blipFill>
          <a:blip r:embed="rId2" cstate="print"/>
          <a:srcRect l="14537" b="12514"/>
          <a:stretch>
            <a:fillRect/>
          </a:stretch>
        </p:blipFill>
        <p:spPr bwMode="auto">
          <a:xfrm>
            <a:off x="250825" y="3429000"/>
            <a:ext cx="4321175" cy="2663825"/>
          </a:xfrm>
          <a:prstGeom prst="rect">
            <a:avLst/>
          </a:prstGeom>
          <a:noFill/>
        </p:spPr>
      </p:pic>
      <p:pic>
        <p:nvPicPr>
          <p:cNvPr id="29704" name="Picture 8" descr="Mojave desert solar thermal power"/>
          <p:cNvPicPr>
            <a:picLocks noChangeAspect="1" noChangeArrowheads="1"/>
          </p:cNvPicPr>
          <p:nvPr/>
        </p:nvPicPr>
        <p:blipFill>
          <a:blip r:embed="rId3" cstate="print"/>
          <a:srcRect t="5075" b="16888"/>
          <a:stretch>
            <a:fillRect/>
          </a:stretch>
        </p:blipFill>
        <p:spPr bwMode="auto">
          <a:xfrm>
            <a:off x="4572000" y="3429000"/>
            <a:ext cx="4321175" cy="2663825"/>
          </a:xfrm>
          <a:prstGeom prst="rect">
            <a:avLst/>
          </a:prstGeom>
          <a:noFill/>
        </p:spPr>
      </p:pic>
      <p:pic>
        <p:nvPicPr>
          <p:cNvPr id="29705" name="Picture 9" descr="2021991821_8d10db1cb5"/>
          <p:cNvPicPr>
            <a:picLocks noChangeAspect="1" noChangeArrowheads="1"/>
          </p:cNvPicPr>
          <p:nvPr/>
        </p:nvPicPr>
        <p:blipFill>
          <a:blip r:embed="rId4" cstate="print"/>
          <a:srcRect t="5066" b="2533"/>
          <a:stretch>
            <a:fillRect/>
          </a:stretch>
        </p:blipFill>
        <p:spPr bwMode="auto">
          <a:xfrm>
            <a:off x="4572000" y="765175"/>
            <a:ext cx="4330700" cy="2663825"/>
          </a:xfrm>
          <a:prstGeom prst="rect">
            <a:avLst/>
          </a:prstGeom>
          <a:noFill/>
        </p:spPr>
      </p:pic>
      <p:pic>
        <p:nvPicPr>
          <p:cNvPr id="29706" name="Picture 10" descr="photovoltaics_nr"/>
          <p:cNvPicPr>
            <a:picLocks noChangeAspect="1" noChangeArrowheads="1"/>
          </p:cNvPicPr>
          <p:nvPr/>
        </p:nvPicPr>
        <p:blipFill>
          <a:blip r:embed="rId5" cstate="print"/>
          <a:srcRect t="6984"/>
          <a:stretch>
            <a:fillRect/>
          </a:stretch>
        </p:blipFill>
        <p:spPr bwMode="auto">
          <a:xfrm>
            <a:off x="250825" y="765175"/>
            <a:ext cx="4321175" cy="2663825"/>
          </a:xfrm>
          <a:prstGeom prst="rect">
            <a:avLst/>
          </a:prstGeom>
          <a:noFill/>
        </p:spPr>
      </p:pic>
      <p:sp>
        <p:nvSpPr>
          <p:cNvPr id="29709" name="Line 13"/>
          <p:cNvSpPr>
            <a:spLocks noChangeShapeType="1"/>
          </p:cNvSpPr>
          <p:nvPr/>
        </p:nvSpPr>
        <p:spPr bwMode="auto">
          <a:xfrm>
            <a:off x="250825" y="765175"/>
            <a:ext cx="0" cy="53276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>
            <a:off x="8893175" y="765175"/>
            <a:ext cx="0" cy="53276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6245602" y="87015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SOLAR ENERGY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39552" y="1337528"/>
          <a:ext cx="7992888" cy="468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6912768"/>
              </a:tblGrid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400 BC</a:t>
                      </a:r>
                      <a:endParaRPr lang="en-GB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Greeks oriented houses to make most of sun in winter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1767</a:t>
                      </a:r>
                      <a:endParaRPr lang="en-GB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Horace-Benedict de Saussure invented First Solar Collector  using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 layers of glass to absorb solar energy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1839</a:t>
                      </a:r>
                      <a:endParaRPr lang="en-GB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Becquerel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– light shining on an electrode submerged in conductive solution creates an electric current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1860</a:t>
                      </a:r>
                      <a:endParaRPr lang="en-GB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Auguste</a:t>
                      </a: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Mouchet</a:t>
                      </a: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 – worked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on solar motor to make France independent of fossil fuels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1865</a:t>
                      </a:r>
                      <a:endParaRPr lang="en-GB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Auguste</a:t>
                      </a: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Mouchet</a:t>
                      </a: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 created solar powered steam engine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1873</a:t>
                      </a:r>
                      <a:endParaRPr lang="en-GB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Willoughby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Smith discovered photoconductivity of selenium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1876</a:t>
                      </a:r>
                      <a:endParaRPr lang="en-GB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William Adams &amp; Richard Day discovered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that illuminating a junction between selenium and platinum gave a PV effect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latin typeface="Arial" pitchFamily="34" charset="0"/>
                          <a:cs typeface="Arial" pitchFamily="34" charset="0"/>
                        </a:rPr>
                        <a:t>1883</a:t>
                      </a:r>
                      <a:endParaRPr lang="en-GB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Charles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Fritz built first true PV cell – made from selenium wafers and 2% efficient 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7544" y="971436"/>
            <a:ext cx="175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Solar Timeline</a:t>
            </a:r>
            <a:endParaRPr lang="en-GB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245602" y="87015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SOLAR ENERGY</a:t>
            </a:r>
          </a:p>
        </p:txBody>
      </p:sp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42924" y="1390833"/>
          <a:ext cx="7229476" cy="4054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2"/>
                <a:gridCol w="1628775"/>
                <a:gridCol w="1924050"/>
                <a:gridCol w="1504949"/>
              </a:tblGrid>
              <a:tr h="439793">
                <a:tc>
                  <a:txBody>
                    <a:bodyPr/>
                    <a:lstStyle/>
                    <a:p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1994</a:t>
                      </a:r>
                    </a:p>
                    <a:p>
                      <a:pPr algn="ctr"/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(kW)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2004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2010</a:t>
                      </a:r>
                    </a:p>
                    <a:p>
                      <a:pPr algn="ctr"/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(GW)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</a:tr>
              <a:tr h="759095"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North America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68130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397266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2.5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</a:tr>
              <a:tr h="439793"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Western Europe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51934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1006912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29.3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</a:tr>
              <a:tr h="439793"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Germany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12440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794000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17.0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</a:tr>
              <a:tr h="439793"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Spain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5660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3700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3.8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</a:tr>
              <a:tr h="439793">
                <a:tc>
                  <a:txBody>
                    <a:bodyPr/>
                    <a:lstStyle/>
                    <a:p>
                      <a:r>
                        <a:rPr lang="en-GB" sz="1800" dirty="0" err="1" smtClean="0">
                          <a:latin typeface="Arial" pitchFamily="34" charset="0"/>
                          <a:cs typeface="Arial" pitchFamily="34" charset="0"/>
                        </a:rPr>
                        <a:t>RoW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43771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1195069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3.2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</a:tr>
              <a:tr h="439793"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Japan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31240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1131991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itchFamily="34" charset="0"/>
                          <a:cs typeface="Arial" pitchFamily="34" charset="0"/>
                        </a:rPr>
                        <a:t>3.6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</a:tr>
              <a:tr h="439793">
                <a:tc>
                  <a:txBody>
                    <a:bodyPr/>
                    <a:lstStyle/>
                    <a:p>
                      <a:r>
                        <a:rPr lang="en-GB" sz="1800" b="1" dirty="0" smtClean="0">
                          <a:latin typeface="Arial" pitchFamily="34" charset="0"/>
                          <a:cs typeface="Arial" pitchFamily="34" charset="0"/>
                        </a:rPr>
                        <a:t>World</a:t>
                      </a:r>
                      <a:endParaRPr lang="en-GB" sz="18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smtClean="0">
                          <a:latin typeface="Arial" pitchFamily="34" charset="0"/>
                          <a:cs typeface="Arial" pitchFamily="34" charset="0"/>
                        </a:rPr>
                        <a:t>163835</a:t>
                      </a:r>
                      <a:endParaRPr lang="en-GB" sz="18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smtClean="0">
                          <a:latin typeface="Arial" pitchFamily="34" charset="0"/>
                          <a:cs typeface="Arial" pitchFamily="34" charset="0"/>
                        </a:rPr>
                        <a:t>1195069</a:t>
                      </a:r>
                      <a:endParaRPr lang="en-GB" sz="18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smtClean="0">
                          <a:latin typeface="Arial" pitchFamily="34" charset="0"/>
                          <a:cs typeface="Arial" pitchFamily="34" charset="0"/>
                        </a:rPr>
                        <a:t>40.0</a:t>
                      </a:r>
                      <a:endParaRPr lang="en-GB" sz="18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8442" marR="108442" marT="54221" marB="54221"/>
                </a:tc>
              </a:tr>
            </a:tbl>
          </a:graphicData>
        </a:graphic>
      </p:graphicFrame>
      <p:sp>
        <p:nvSpPr>
          <p:cNvPr id="5" name="Text Box 39"/>
          <p:cNvSpPr txBox="1">
            <a:spLocks noChangeArrowheads="1"/>
          </p:cNvSpPr>
          <p:nvPr/>
        </p:nvSpPr>
        <p:spPr bwMode="auto">
          <a:xfrm>
            <a:off x="2171650" y="820738"/>
            <a:ext cx="4772025" cy="474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lnSpc>
                <a:spcPct val="115000"/>
              </a:lnSpc>
              <a:buClr>
                <a:srgbClr val="3C7639"/>
              </a:buClr>
              <a:buSzPct val="90000"/>
              <a:buFont typeface="Wingdings" pitchFamily="2" charset="2"/>
              <a:buNone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Installed Solar PV (kW)</a:t>
            </a: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5836835" y="87015"/>
            <a:ext cx="305564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GB" sz="2400" b="1" dirty="0">
                <a:latin typeface="Arial" pitchFamily="34" charset="0"/>
                <a:cs typeface="Arial" pitchFamily="34" charset="0"/>
              </a:rPr>
              <a:t>Solar </a:t>
            </a:r>
            <a:r>
              <a:rPr lang="en-GB" sz="2400" b="1" dirty="0" err="1">
                <a:latin typeface="Arial" pitchFamily="34" charset="0"/>
                <a:cs typeface="Arial" pitchFamily="34" charset="0"/>
              </a:rPr>
              <a:t>Photovoltaics</a:t>
            </a:r>
            <a:endParaRPr lang="en-GB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olar PV Generation Capacity graph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859" y="1714500"/>
            <a:ext cx="8563621" cy="306973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28859" y="919708"/>
            <a:ext cx="315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Installed Solar PV Capacity</a:t>
            </a:r>
            <a:endParaRPr lang="en-GB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31990" y="5606380"/>
            <a:ext cx="1146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>
                <a:latin typeface="Arial" pitchFamily="34" charset="0"/>
                <a:cs typeface="Arial" pitchFamily="34" charset="0"/>
              </a:rPr>
              <a:t>Source: BP 2012</a:t>
            </a:r>
            <a:endParaRPr lang="en-GB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38"/>
          <p:cNvSpPr txBox="1">
            <a:spLocks noChangeArrowheads="1"/>
          </p:cNvSpPr>
          <p:nvPr/>
        </p:nvSpPr>
        <p:spPr bwMode="auto">
          <a:xfrm>
            <a:off x="5865117" y="95250"/>
            <a:ext cx="302736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GB" sz="2400" b="1" dirty="0">
                <a:latin typeface="Arial" pitchFamily="34" charset="0"/>
                <a:cs typeface="Arial" pitchFamily="34" charset="0"/>
              </a:rPr>
              <a:t>Solar </a:t>
            </a:r>
            <a:r>
              <a:rPr lang="en-GB" sz="2400" b="1" dirty="0" err="1">
                <a:latin typeface="Arial" pitchFamily="34" charset="0"/>
                <a:cs typeface="Arial" pitchFamily="34" charset="0"/>
              </a:rPr>
              <a:t>Photovoltaics</a:t>
            </a:r>
            <a:endParaRPr lang="en-GB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4000" y="1072376"/>
          <a:ext cx="6096000" cy="322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World PV Installed</a:t>
                      </a:r>
                      <a:endParaRPr lang="en-GB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Capacity</a:t>
                      </a:r>
                    </a:p>
                    <a:p>
                      <a:pPr algn="ctr"/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(GW</a:t>
                      </a:r>
                      <a:r>
                        <a:rPr lang="en-GB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peak)</a:t>
                      </a:r>
                      <a:endParaRPr lang="en-GB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2005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5.4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2006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7.0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2007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9.4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2008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15.7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62208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2009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22.9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62208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2010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39.7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62208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2011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67.4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0" y="4410978"/>
            <a:ext cx="67526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5 Leading countries account for ~74% installed capacity in 2011: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Germany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Spain	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Japan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Italy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USA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6711255" y="92075"/>
            <a:ext cx="2181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 err="1">
                <a:latin typeface="Arial" pitchFamily="34" charset="0"/>
                <a:cs typeface="Arial" pitchFamily="34" charset="0"/>
              </a:rPr>
              <a:t>Photovoltaics</a:t>
            </a:r>
            <a:endParaRPr lang="en-GB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4000" y="1654800"/>
          <a:ext cx="60960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Total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MWp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Off-grid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On-grid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39778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EU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29328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154.4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29173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Germany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17370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17320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98.8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3519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Spain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3787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Italy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3465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2534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440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2094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 Box 27"/>
          <p:cNvSpPr txBox="1">
            <a:spLocks noChangeArrowheads="1"/>
          </p:cNvSpPr>
          <p:nvPr/>
        </p:nvSpPr>
        <p:spPr bwMode="auto">
          <a:xfrm>
            <a:off x="4140200" y="92075"/>
            <a:ext cx="4686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Photovoltaic Installed Capacity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UK renewables generated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9650" y="742950"/>
            <a:ext cx="7126829" cy="539453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7872561" y="5600700"/>
            <a:ext cx="1146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>
                <a:latin typeface="Arial" pitchFamily="34" charset="0"/>
                <a:cs typeface="Arial" pitchFamily="34" charset="0"/>
              </a:rPr>
              <a:t>Source: BP 2012</a:t>
            </a:r>
            <a:endParaRPr lang="en-GB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998467" y="91480"/>
            <a:ext cx="289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GB" sz="2400" b="1" dirty="0">
                <a:latin typeface="Arial" pitchFamily="34" charset="0"/>
                <a:cs typeface="Arial" pitchFamily="34" charset="0"/>
              </a:rPr>
              <a:t>Renewable Energy</a:t>
            </a:r>
          </a:p>
        </p:txBody>
      </p:sp>
      <p:sp>
        <p:nvSpPr>
          <p:cNvPr id="5" name="Rectangle 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2"/>
          <p:cNvSpPr>
            <a:spLocks noChangeShapeType="1"/>
          </p:cNvSpPr>
          <p:nvPr/>
        </p:nvSpPr>
        <p:spPr bwMode="auto">
          <a:xfrm>
            <a:off x="0" y="6018213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>
            <a:off x="0" y="836613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22288" y="1117600"/>
            <a:ext cx="8166100" cy="4589463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15000"/>
              </a:lnSpc>
              <a:spcBef>
                <a:spcPct val="40000"/>
              </a:spcBef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sz="2000" dirty="0">
                <a:latin typeface="Arial" pitchFamily="34" charset="0"/>
                <a:cs typeface="Arial" pitchFamily="34" charset="0"/>
              </a:rPr>
              <a:t>The direct conversion of solar radiation into electricity by the interaction of light with the electrons in a semi-conductor device or cell </a:t>
            </a:r>
          </a:p>
          <a:p>
            <a:pPr marL="342900" indent="-342900" algn="l">
              <a:lnSpc>
                <a:spcPct val="115000"/>
              </a:lnSpc>
              <a:spcBef>
                <a:spcPct val="40000"/>
              </a:spcBef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sz="2000" dirty="0">
                <a:latin typeface="Arial" pitchFamily="34" charset="0"/>
                <a:cs typeface="Arial" pitchFamily="34" charset="0"/>
              </a:rPr>
              <a:t>Operate at 10% efficiency</a:t>
            </a:r>
          </a:p>
          <a:p>
            <a:pPr marL="342900" indent="-342900" algn="l">
              <a:lnSpc>
                <a:spcPct val="115000"/>
              </a:lnSpc>
              <a:spcBef>
                <a:spcPct val="40000"/>
              </a:spcBef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sz="2000" dirty="0">
                <a:latin typeface="Arial" pitchFamily="34" charset="0"/>
                <a:cs typeface="Arial" pitchFamily="34" charset="0"/>
              </a:rPr>
              <a:t>Costs have fallen substantially over last 25 years</a:t>
            </a:r>
          </a:p>
          <a:p>
            <a:pPr marL="342900" indent="-342900" algn="l">
              <a:lnSpc>
                <a:spcPct val="115000"/>
              </a:lnSpc>
              <a:spcBef>
                <a:spcPct val="40000"/>
              </a:spcBef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sz="2000" dirty="0">
                <a:latin typeface="Arial" pitchFamily="34" charset="0"/>
                <a:cs typeface="Arial" pitchFamily="34" charset="0"/>
              </a:rPr>
              <a:t>Most schemes too small to generate the minimum of 0.5MWh a month to qualify for a ROC</a:t>
            </a:r>
          </a:p>
          <a:p>
            <a:pPr marL="342900" indent="-342900" algn="l">
              <a:lnSpc>
                <a:spcPct val="115000"/>
              </a:lnSpc>
              <a:spcBef>
                <a:spcPct val="40000"/>
              </a:spcBef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sz="2000" dirty="0">
                <a:latin typeface="Arial" pitchFamily="34" charset="0"/>
                <a:cs typeface="Arial" pitchFamily="34" charset="0"/>
              </a:rPr>
              <a:t>Vast arrays are required to make a significant impact</a:t>
            </a:r>
          </a:p>
          <a:p>
            <a:pPr marL="1701800" lvl="1" indent="-285750" algn="l">
              <a:lnSpc>
                <a:spcPct val="115000"/>
              </a:lnSpc>
              <a:spcBef>
                <a:spcPct val="40000"/>
              </a:spcBef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sz="2000" dirty="0">
                <a:latin typeface="Arial" pitchFamily="34" charset="0"/>
                <a:cs typeface="Arial" pitchFamily="34" charset="0"/>
              </a:rPr>
              <a:t>1000 MW plant @10% efficiency would cover 10km</a:t>
            </a:r>
            <a:r>
              <a:rPr lang="en-GB" sz="2000" baseline="30000" dirty="0">
                <a:latin typeface="Arial" pitchFamily="34" charset="0"/>
                <a:cs typeface="Arial" pitchFamily="34" charset="0"/>
              </a:rPr>
              <a:t>2</a:t>
            </a:r>
            <a:endParaRPr lang="en-US" sz="2000" baseline="30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5865117" y="91480"/>
            <a:ext cx="302736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Solar </a:t>
            </a:r>
            <a:r>
              <a:rPr lang="en-GB" sz="2400" b="1" dirty="0" err="1">
                <a:latin typeface="Arial" pitchFamily="34" charset="0"/>
                <a:cs typeface="Arial" pitchFamily="34" charset="0"/>
              </a:rPr>
              <a:t>Photovoltaics</a:t>
            </a:r>
            <a:endParaRPr lang="en-GB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611188" y="1244603"/>
            <a:ext cx="16850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1" dirty="0">
                <a:latin typeface="Arial" pitchFamily="34" charset="0"/>
                <a:cs typeface="Arial" pitchFamily="34" charset="0"/>
              </a:rPr>
              <a:t>Passive Solar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327400" y="908050"/>
            <a:ext cx="556577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Converts solar radiation into heat by means of the building structure itself. The building envelope is the absorber and the building structure the heat store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11188" y="2455865"/>
            <a:ext cx="18646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1">
                <a:latin typeface="Arial" pitchFamily="34" charset="0"/>
                <a:cs typeface="Arial" pitchFamily="34" charset="0"/>
              </a:rPr>
              <a:t>Solar Thermal</a:t>
            </a:r>
          </a:p>
          <a:p>
            <a:r>
              <a:rPr lang="en-GB" b="1">
                <a:latin typeface="Arial" pitchFamily="34" charset="0"/>
                <a:cs typeface="Arial" pitchFamily="34" charset="0"/>
              </a:rPr>
              <a:t>Heat Utilisation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3327400" y="2255838"/>
            <a:ext cx="556577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>
                <a:latin typeface="Arial" pitchFamily="34" charset="0"/>
                <a:cs typeface="Arial" pitchFamily="34" charset="0"/>
              </a:rPr>
              <a:t>Solar collectors convert solar radiation into heat to heat swimming pools, provide space heating and domestic hot water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611188" y="3857628"/>
            <a:ext cx="172354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1">
                <a:latin typeface="Arial" pitchFamily="34" charset="0"/>
                <a:cs typeface="Arial" pitchFamily="34" charset="0"/>
              </a:rPr>
              <a:t>Solar Thermal</a:t>
            </a:r>
          </a:p>
          <a:p>
            <a:r>
              <a:rPr lang="en-GB" b="1">
                <a:latin typeface="Arial" pitchFamily="34" charset="0"/>
                <a:cs typeface="Arial" pitchFamily="34" charset="0"/>
              </a:rPr>
              <a:t>Power Plants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327400" y="3382963"/>
            <a:ext cx="556577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>
                <a:latin typeface="Arial" pitchFamily="34" charset="0"/>
                <a:cs typeface="Arial" pitchFamily="34" charset="0"/>
              </a:rPr>
              <a:t>Power plants which convert solar radiation to heat which in turn is converted to mechanical energy and then electrical energy. Two main types: concentrating and no-concentrating systems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611188" y="5064125"/>
            <a:ext cx="215956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1">
                <a:latin typeface="Arial" pitchFamily="34" charset="0"/>
                <a:cs typeface="Arial" pitchFamily="34" charset="0"/>
              </a:rPr>
              <a:t>Photovoltaic</a:t>
            </a:r>
          </a:p>
          <a:p>
            <a:r>
              <a:rPr lang="en-GB" b="1">
                <a:latin typeface="Arial" pitchFamily="34" charset="0"/>
                <a:cs typeface="Arial" pitchFamily="34" charset="0"/>
              </a:rPr>
              <a:t>Power Generation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3327400" y="5064125"/>
            <a:ext cx="56372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>
                <a:latin typeface="Arial" pitchFamily="34" charset="0"/>
                <a:cs typeface="Arial" pitchFamily="34" charset="0"/>
              </a:rPr>
              <a:t>Solar energy is directly converted into electrical energy</a:t>
            </a:r>
          </a:p>
        </p:txBody>
      </p:sp>
      <p:sp>
        <p:nvSpPr>
          <p:cNvPr id="10" name="Text Box 38"/>
          <p:cNvSpPr txBox="1">
            <a:spLocks noChangeArrowheads="1"/>
          </p:cNvSpPr>
          <p:nvPr/>
        </p:nvSpPr>
        <p:spPr bwMode="auto">
          <a:xfrm>
            <a:off x="5865117" y="95250"/>
            <a:ext cx="302736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Solar </a:t>
            </a:r>
            <a:r>
              <a:rPr lang="en-GB" sz="2400" b="1" dirty="0" err="1">
                <a:latin typeface="Arial" pitchFamily="34" charset="0"/>
                <a:cs typeface="Arial" pitchFamily="34" charset="0"/>
              </a:rPr>
              <a:t>Photovoltaics</a:t>
            </a:r>
            <a:endParaRPr lang="en-GB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SolarPassive1"/>
          <p:cNvPicPr>
            <a:picLocks noChangeAspect="1" noChangeArrowheads="1"/>
          </p:cNvPicPr>
          <p:nvPr/>
        </p:nvPicPr>
        <p:blipFill>
          <a:blip r:embed="rId2" cstate="print"/>
          <a:srcRect t="4646" b="2545"/>
          <a:stretch>
            <a:fillRect/>
          </a:stretch>
        </p:blipFill>
        <p:spPr bwMode="auto">
          <a:xfrm>
            <a:off x="266700" y="765175"/>
            <a:ext cx="4305300" cy="2663825"/>
          </a:xfrm>
          <a:prstGeom prst="rect">
            <a:avLst/>
          </a:prstGeom>
          <a:noFill/>
        </p:spPr>
      </p:pic>
      <p:pic>
        <p:nvPicPr>
          <p:cNvPr id="22532" name="Picture 4" descr="mohlke005"/>
          <p:cNvPicPr>
            <a:picLocks noChangeAspect="1" noChangeArrowheads="1"/>
          </p:cNvPicPr>
          <p:nvPr/>
        </p:nvPicPr>
        <p:blipFill>
          <a:blip r:embed="rId3" cstate="print"/>
          <a:srcRect t="6984"/>
          <a:stretch>
            <a:fillRect/>
          </a:stretch>
        </p:blipFill>
        <p:spPr bwMode="auto">
          <a:xfrm>
            <a:off x="4572000" y="765175"/>
            <a:ext cx="4248150" cy="2663825"/>
          </a:xfrm>
          <a:prstGeom prst="rect">
            <a:avLst/>
          </a:prstGeom>
          <a:noFill/>
        </p:spPr>
      </p:pic>
      <p:pic>
        <p:nvPicPr>
          <p:cNvPr id="22533" name="Picture 5" descr="2021991821_8d10db1cb5"/>
          <p:cNvPicPr>
            <a:picLocks noChangeAspect="1" noChangeArrowheads="1"/>
          </p:cNvPicPr>
          <p:nvPr/>
        </p:nvPicPr>
        <p:blipFill>
          <a:blip r:embed="rId4" cstate="print"/>
          <a:srcRect b="16016"/>
          <a:stretch>
            <a:fillRect/>
          </a:stretch>
        </p:blipFill>
        <p:spPr bwMode="auto">
          <a:xfrm>
            <a:off x="241300" y="3429000"/>
            <a:ext cx="4762500" cy="2663825"/>
          </a:xfrm>
          <a:prstGeom prst="rect">
            <a:avLst/>
          </a:prstGeom>
          <a:noFill/>
        </p:spPr>
      </p:pic>
      <p:pic>
        <p:nvPicPr>
          <p:cNvPr id="22535" name="Picture 7" descr="solar-thermal"/>
          <p:cNvPicPr>
            <a:picLocks noChangeAspect="1" noChangeArrowheads="1"/>
          </p:cNvPicPr>
          <p:nvPr/>
        </p:nvPicPr>
        <p:blipFill>
          <a:blip r:embed="rId5" cstate="print"/>
          <a:srcRect t="11505" b="3447"/>
          <a:stretch>
            <a:fillRect/>
          </a:stretch>
        </p:blipFill>
        <p:spPr bwMode="auto">
          <a:xfrm>
            <a:off x="4572000" y="3429000"/>
            <a:ext cx="4248150" cy="266382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245602" y="87015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SOLAR ENERGY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northumbriapanels"/>
          <p:cNvPicPr>
            <a:picLocks noChangeAspect="1" noChangeArrowheads="1"/>
          </p:cNvPicPr>
          <p:nvPr/>
        </p:nvPicPr>
        <p:blipFill>
          <a:blip r:embed="rId2" cstate="print"/>
          <a:srcRect t="2136" r="119" b="-1115"/>
          <a:stretch>
            <a:fillRect/>
          </a:stretch>
        </p:blipFill>
        <p:spPr bwMode="auto">
          <a:xfrm>
            <a:off x="4756150" y="765175"/>
            <a:ext cx="4306888" cy="5400675"/>
          </a:xfrm>
          <a:prstGeom prst="rect">
            <a:avLst/>
          </a:prstGeom>
          <a:noFill/>
        </p:spPr>
      </p:pic>
      <p:pic>
        <p:nvPicPr>
          <p:cNvPr id="16389" name="Picture 5" descr="photovoltaics_14"/>
          <p:cNvPicPr>
            <a:picLocks noChangeAspect="1" noChangeArrowheads="1"/>
          </p:cNvPicPr>
          <p:nvPr/>
        </p:nvPicPr>
        <p:blipFill>
          <a:blip r:embed="rId3" cstate="print"/>
          <a:srcRect t="56" r="10976" b="-56"/>
          <a:stretch>
            <a:fillRect/>
          </a:stretch>
        </p:blipFill>
        <p:spPr bwMode="auto">
          <a:xfrm>
            <a:off x="250825" y="3284538"/>
            <a:ext cx="4321175" cy="2808287"/>
          </a:xfrm>
          <a:prstGeom prst="rect">
            <a:avLst/>
          </a:prstGeom>
          <a:noFill/>
        </p:spPr>
      </p:pic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6477893" y="92075"/>
            <a:ext cx="24145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PV in Buildings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238254" y="1341438"/>
            <a:ext cx="4532010" cy="1287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66700" indent="-26670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4"/>
              </a:buBlip>
              <a:tabLst>
                <a:tab pos="266700" algn="l"/>
              </a:tabLst>
            </a:pPr>
            <a:r>
              <a:rPr lang="en-GB" dirty="0">
                <a:latin typeface="Arial" pitchFamily="34" charset="0"/>
                <a:cs typeface="Arial" pitchFamily="34" charset="0"/>
              </a:rPr>
              <a:t>Building-integrated 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photovoltaics</a:t>
            </a:r>
            <a:r>
              <a:rPr lang="en-GB" dirty="0">
                <a:latin typeface="Arial" pitchFamily="34" charset="0"/>
                <a:cs typeface="Arial" pitchFamily="34" charset="0"/>
              </a:rPr>
              <a:t> (BIPV)</a:t>
            </a:r>
          </a:p>
          <a:p>
            <a:pPr marL="266700" indent="-26670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4"/>
              </a:buBlip>
              <a:tabLst>
                <a:tab pos="266700" algn="l"/>
              </a:tabLst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Array </a:t>
            </a:r>
            <a:r>
              <a:rPr lang="en-GB" dirty="0">
                <a:latin typeface="Arial" pitchFamily="34" charset="0"/>
                <a:cs typeface="Arial" pitchFamily="34" charset="0"/>
              </a:rPr>
              <a:t>incorporated into roof or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walls</a:t>
            </a:r>
          </a:p>
          <a:p>
            <a:pPr marL="266700" indent="-26670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4"/>
              </a:buBlip>
              <a:tabLst>
                <a:tab pos="266700" algn="l"/>
              </a:tabLst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Power output usually kW peak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288112"/>
            <a:ext cx="4248472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 smtClean="0">
                <a:latin typeface="Arial" pitchFamily="34" charset="0"/>
                <a:cs typeface="Arial" pitchFamily="34" charset="0"/>
              </a:rPr>
              <a:t>CSP – concentrated solar power</a:t>
            </a:r>
          </a:p>
          <a:p>
            <a:pPr>
              <a:lnSpc>
                <a:spcPct val="150000"/>
              </a:lnSpc>
            </a:pPr>
            <a:endParaRPr lang="en-GB" b="1" dirty="0" smtClean="0">
              <a:latin typeface="Arial" pitchFamily="34" charset="0"/>
              <a:cs typeface="Arial" pitchFamily="34" charset="0"/>
            </a:endParaRPr>
          </a:p>
          <a:p>
            <a:pPr marL="180975" indent="-180975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Uses mirrors or lenses to concentrate large area of sunlight  onto a small area</a:t>
            </a:r>
          </a:p>
          <a:p>
            <a:pPr marL="180975" indent="-180975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Used to heat up a working fluid</a:t>
            </a:r>
          </a:p>
          <a:p>
            <a:pPr marL="180975" indent="-180975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Drives a steam turbine to generate electricity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File:Gemasolar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4102" y="1484784"/>
            <a:ext cx="4739680" cy="315781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4849602" y="4725144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19.9 MW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Gemasolar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Plant, Spain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60032" y="87015"/>
            <a:ext cx="403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latin typeface="Arial" pitchFamily="34" charset="0"/>
                <a:cs typeface="Arial" pitchFamily="34" charset="0"/>
              </a:rPr>
              <a:t>Concentrated Solar Power</a:t>
            </a:r>
            <a:endParaRPr lang="en-GB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879475" y="1892300"/>
            <a:ext cx="16979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1" dirty="0" err="1">
                <a:latin typeface="Arial" pitchFamily="34" charset="0"/>
                <a:cs typeface="Arial" pitchFamily="34" charset="0"/>
              </a:rPr>
              <a:t>Photovoltaics</a:t>
            </a:r>
            <a:endParaRPr lang="en-GB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3111500" y="1844675"/>
            <a:ext cx="5060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Conversion of solar energy directly into electricity in a solid state device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879475" y="2703513"/>
            <a:ext cx="20185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1" dirty="0">
                <a:latin typeface="Arial" pitchFamily="34" charset="0"/>
                <a:cs typeface="Arial" pitchFamily="34" charset="0"/>
              </a:rPr>
              <a:t>Photovoltaic cell</a:t>
            </a: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3111500" y="2728913"/>
            <a:ext cx="34766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>
                <a:latin typeface="Arial" pitchFamily="34" charset="0"/>
                <a:cs typeface="Arial" pitchFamily="34" charset="0"/>
              </a:rPr>
              <a:t>Mainly silicon, the second most abundant element</a:t>
            </a:r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879475" y="836613"/>
            <a:ext cx="6165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The sun provides about 100,000 Terawatts (TW) each year</a:t>
            </a:r>
          </a:p>
          <a:p>
            <a:r>
              <a:rPr lang="en-GB" dirty="0">
                <a:latin typeface="Arial" pitchFamily="34" charset="0"/>
                <a:cs typeface="Arial" pitchFamily="34" charset="0"/>
              </a:rPr>
              <a:t>World energy consumption is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15TW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6711255" y="92075"/>
            <a:ext cx="2181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 err="1">
                <a:latin typeface="Arial" pitchFamily="34" charset="0"/>
                <a:cs typeface="Arial" pitchFamily="34" charset="0"/>
              </a:rPr>
              <a:t>Photovoltaics</a:t>
            </a:r>
            <a:endParaRPr lang="en-GB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5" descr="photovoltaics_n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2276872"/>
            <a:ext cx="2400300" cy="15906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879475" y="422108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Process</a:t>
            </a:r>
            <a:endParaRPr lang="en-GB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11500" y="4221088"/>
            <a:ext cx="5760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Generated electrons are transferred between different bands (from valence to conductor bands) within the material thus building up a voltage between the 2 electrodes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79475" y="1892300"/>
            <a:ext cx="186621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000" b="1" dirty="0" err="1">
                <a:latin typeface="Arial" pitchFamily="34" charset="0"/>
                <a:cs typeface="Arial" pitchFamily="34" charset="0"/>
              </a:rPr>
              <a:t>Photovoltaics</a:t>
            </a:r>
            <a:endParaRPr lang="en-GB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327474" y="1844675"/>
            <a:ext cx="5060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>
                <a:latin typeface="Arial" pitchFamily="34" charset="0"/>
                <a:cs typeface="Arial" pitchFamily="34" charset="0"/>
              </a:rPr>
              <a:t>Conversion of solar energy directly into electricity in a solid state device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79475" y="2703513"/>
            <a:ext cx="22204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000" b="1" dirty="0">
                <a:latin typeface="Arial" pitchFamily="34" charset="0"/>
                <a:cs typeface="Arial" pitchFamily="34" charset="0"/>
              </a:rPr>
              <a:t>Photovoltaic cell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327474" y="2728913"/>
            <a:ext cx="34766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>
                <a:latin typeface="Arial" pitchFamily="34" charset="0"/>
                <a:cs typeface="Arial" pitchFamily="34" charset="0"/>
              </a:rPr>
              <a:t>Mainly silicon, the second most abundant element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879475" y="3644900"/>
            <a:ext cx="24769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000" b="1" dirty="0">
                <a:latin typeface="Arial" pitchFamily="34" charset="0"/>
                <a:cs typeface="Arial" pitchFamily="34" charset="0"/>
              </a:rPr>
              <a:t>Photovoltaic effect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327474" y="3598863"/>
            <a:ext cx="3405188" cy="201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Discovered by French physicist Edmund Becquerel in 1839</a:t>
            </a:r>
          </a:p>
          <a:p>
            <a:r>
              <a:rPr lang="en-GB" dirty="0">
                <a:latin typeface="Arial" pitchFamily="34" charset="0"/>
                <a:cs typeface="Arial" pitchFamily="34" charset="0"/>
              </a:rPr>
              <a:t>Conducted experiments with “wet cell” battery</a:t>
            </a:r>
          </a:p>
          <a:p>
            <a:r>
              <a:rPr lang="en-GB" dirty="0">
                <a:latin typeface="Arial" pitchFamily="34" charset="0"/>
                <a:cs typeface="Arial" pitchFamily="34" charset="0"/>
              </a:rPr>
              <a:t>Found that battery voltage increased when its silver plates were exposed to sunlight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879475" y="836613"/>
            <a:ext cx="6165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The sun provides about 100,000 Terawatts (TW) each year</a:t>
            </a:r>
          </a:p>
          <a:p>
            <a:r>
              <a:rPr lang="en-GB" dirty="0">
                <a:latin typeface="Arial" pitchFamily="34" charset="0"/>
                <a:cs typeface="Arial" pitchFamily="34" charset="0"/>
              </a:rPr>
              <a:t>World energy consumption is 14TW</a:t>
            </a:r>
          </a:p>
        </p:txBody>
      </p:sp>
      <p:pic>
        <p:nvPicPr>
          <p:cNvPr id="9" name="Picture 10" descr="Aleksander Edmund Becquerel">
            <a:hlinkClick r:id="rId2" tooltip="Aleksander Edmund Becquerel"/>
          </p:cNvPr>
          <p:cNvPicPr>
            <a:picLocks noChangeAspect="1" noChangeArrowheads="1"/>
          </p:cNvPicPr>
          <p:nvPr/>
        </p:nvPicPr>
        <p:blipFill>
          <a:blip r:embed="rId3" cstate="print"/>
          <a:srcRect t="3821"/>
          <a:stretch>
            <a:fillRect/>
          </a:stretch>
        </p:blipFill>
        <p:spPr bwMode="auto">
          <a:xfrm>
            <a:off x="6727825" y="2349500"/>
            <a:ext cx="2381250" cy="3636963"/>
          </a:xfrm>
          <a:prstGeom prst="rect">
            <a:avLst/>
          </a:prstGeom>
          <a:noFill/>
        </p:spPr>
      </p:pic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6711255" y="91480"/>
            <a:ext cx="2181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 err="1">
                <a:latin typeface="Arial" pitchFamily="34" charset="0"/>
                <a:cs typeface="Arial" pitchFamily="34" charset="0"/>
              </a:rPr>
              <a:t>Photovoltaics</a:t>
            </a:r>
            <a:endParaRPr lang="en-GB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879475" y="765175"/>
            <a:ext cx="20367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>
                <a:latin typeface="Arial" pitchFamily="34" charset="0"/>
                <a:cs typeface="Arial" pitchFamily="34" charset="0"/>
              </a:rPr>
              <a:t>First PV effect in solid substance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759200" y="692150"/>
            <a:ext cx="477202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Adams &amp; Day demonstrated variations in electrical properties of selenium when exposed to light (1877)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879475" y="2060575"/>
            <a:ext cx="18923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>
                <a:latin typeface="Arial" pitchFamily="34" charset="0"/>
                <a:cs typeface="Arial" pitchFamily="34" charset="0"/>
              </a:rPr>
              <a:t>Breakthrough in development of PV cells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3759200" y="1681163"/>
            <a:ext cx="2540000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>
                <a:latin typeface="Arial" pitchFamily="34" charset="0"/>
                <a:cs typeface="Arial" pitchFamily="34" charset="0"/>
              </a:rPr>
              <a:t>Development of semi-conductors – non metallic materials such as germanium and silicon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879475" y="3573463"/>
            <a:ext cx="908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>
                <a:latin typeface="Arial" pitchFamily="34" charset="0"/>
                <a:cs typeface="Arial" pitchFamily="34" charset="0"/>
              </a:rPr>
              <a:t>Doping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759200" y="3644900"/>
            <a:ext cx="35496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>
                <a:latin typeface="Arial" pitchFamily="34" charset="0"/>
                <a:cs typeface="Arial" pitchFamily="34" charset="0"/>
              </a:rPr>
              <a:t>Tiny particles of impurities such as boron and phosphorous diffused into the silicon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879475" y="4868863"/>
            <a:ext cx="2139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>
                <a:latin typeface="Arial" pitchFamily="34" charset="0"/>
                <a:cs typeface="Arial" pitchFamily="34" charset="0"/>
              </a:rPr>
              <a:t>First demonstration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3759200" y="4868863"/>
            <a:ext cx="1936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>
                <a:latin typeface="Arial" pitchFamily="34" charset="0"/>
                <a:cs typeface="Arial" pitchFamily="34" charset="0"/>
              </a:rPr>
              <a:t>1954 in Bell Labs</a:t>
            </a: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879475" y="5516563"/>
            <a:ext cx="1784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>
                <a:latin typeface="Arial" pitchFamily="34" charset="0"/>
                <a:cs typeface="Arial" pitchFamily="34" charset="0"/>
              </a:rPr>
              <a:t>First application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3759200" y="5516563"/>
            <a:ext cx="3638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1958 – Vanguard 1 space satellite</a:t>
            </a:r>
          </a:p>
        </p:txBody>
      </p:sp>
      <p:pic>
        <p:nvPicPr>
          <p:cNvPr id="12" name="Picture 15" descr="photovoltaics_n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688" y="1844675"/>
            <a:ext cx="2400300" cy="1590675"/>
          </a:xfrm>
          <a:prstGeom prst="rect">
            <a:avLst/>
          </a:prstGeom>
          <a:noFill/>
        </p:spPr>
      </p:pic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6711255" y="92075"/>
            <a:ext cx="2181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 err="1">
                <a:latin typeface="Arial" pitchFamily="34" charset="0"/>
                <a:cs typeface="Arial" pitchFamily="34" charset="0"/>
              </a:rPr>
              <a:t>Photovoltaics</a:t>
            </a:r>
            <a:endParaRPr lang="en-GB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908720"/>
            <a:ext cx="864096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 smtClean="0">
                <a:latin typeface="Arial" pitchFamily="34" charset="0"/>
                <a:cs typeface="Arial" pitchFamily="34" charset="0"/>
              </a:rPr>
              <a:t>How a solar cell works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Photons hit solar panel and absorbed by semi-conducting materials,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e.g.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silicon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Electrons knocked loose from their atoms:</a:t>
            </a:r>
          </a:p>
          <a:p>
            <a:pPr marL="723900" lvl="1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Electrons flow through the material to produce electricity</a:t>
            </a:r>
          </a:p>
          <a:p>
            <a:pPr marL="723900" lvl="1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Composition of semi-conductor means that electrons only move in one direction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An array converts solar energy into direct current electricity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6711255" y="91480"/>
            <a:ext cx="2181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 err="1">
                <a:latin typeface="Arial" pitchFamily="34" charset="0"/>
                <a:cs typeface="Arial" pitchFamily="34" charset="0"/>
              </a:rPr>
              <a:t>Photovoltaics</a:t>
            </a:r>
            <a:endParaRPr lang="en-GB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 descr="File:Silicon Solar cell structure and mechanism.sv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3717032"/>
            <a:ext cx="3371528" cy="2528646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1042988" y="1052513"/>
            <a:ext cx="16209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1" dirty="0">
                <a:latin typeface="Arial" pitchFamily="34" charset="0"/>
                <a:cs typeface="Arial" pitchFamily="34" charset="0"/>
              </a:rPr>
              <a:t>PV efficiency</a:t>
            </a: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3132138" y="765175"/>
            <a:ext cx="5205412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chemeClr val="bg2"/>
              </a:buClr>
              <a:buSzPct val="90000"/>
              <a:buFont typeface="Wingdings" pitchFamily="2" charset="2"/>
              <a:buNone/>
            </a:pPr>
            <a:r>
              <a:rPr lang="en-GB" dirty="0">
                <a:latin typeface="Arial" pitchFamily="34" charset="0"/>
                <a:cs typeface="Arial" pitchFamily="34" charset="0"/>
              </a:rPr>
              <a:t>Percentage of solar energy falling on its surface that is converted into electrical energy</a:t>
            </a:r>
          </a:p>
          <a:p>
            <a:pPr marL="266700" indent="-266700"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  In laboratory ~ 24%</a:t>
            </a:r>
          </a:p>
          <a:p>
            <a:pPr marL="266700" indent="-266700"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  Commercially available units ~ 17%</a:t>
            </a:r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971550" y="2133600"/>
            <a:ext cx="54292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Single conventional PV cells gives 1.5 watts</a:t>
            </a:r>
          </a:p>
          <a:p>
            <a:r>
              <a:rPr lang="en-GB" dirty="0">
                <a:latin typeface="Arial" pitchFamily="34" charset="0"/>
                <a:cs typeface="Arial" pitchFamily="34" charset="0"/>
              </a:rPr>
              <a:t>Groups of cells connected together to form modules</a:t>
            </a:r>
          </a:p>
          <a:p>
            <a:r>
              <a:rPr lang="en-GB" dirty="0">
                <a:latin typeface="Arial" pitchFamily="34" charset="0"/>
                <a:cs typeface="Arial" pitchFamily="34" charset="0"/>
              </a:rPr>
              <a:t>Modules mounted side by side to give arrays</a:t>
            </a: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3059113" y="2420938"/>
            <a:ext cx="184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GB"/>
          </a:p>
          <a:p>
            <a:endParaRPr lang="en-GB"/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2698750" y="3951288"/>
            <a:ext cx="433388" cy="433387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2625725" y="5367338"/>
            <a:ext cx="577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>
                <a:latin typeface="Arial" pitchFamily="34" charset="0"/>
                <a:cs typeface="Arial" pitchFamily="34" charset="0"/>
              </a:rPr>
              <a:t>Cell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4083050" y="5365750"/>
            <a:ext cx="93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>
                <a:latin typeface="Arial" pitchFamily="34" charset="0"/>
                <a:cs typeface="Arial" pitchFamily="34" charset="0"/>
              </a:rPr>
              <a:t>Module</a:t>
            </a:r>
          </a:p>
        </p:txBody>
      </p:sp>
      <p:sp>
        <p:nvSpPr>
          <p:cNvPr id="13323" name="Text Box 11"/>
          <p:cNvSpPr txBox="1">
            <a:spLocks noChangeArrowheads="1"/>
          </p:cNvSpPr>
          <p:nvPr/>
        </p:nvSpPr>
        <p:spPr bwMode="auto">
          <a:xfrm>
            <a:off x="6407150" y="5367338"/>
            <a:ext cx="730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>
                <a:latin typeface="Arial" pitchFamily="34" charset="0"/>
                <a:cs typeface="Arial" pitchFamily="34" charset="0"/>
              </a:rPr>
              <a:t>Array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6011863" y="3105150"/>
            <a:ext cx="1520825" cy="2124075"/>
            <a:chOff x="3946" y="618"/>
            <a:chExt cx="1656" cy="2313"/>
          </a:xfrm>
          <a:solidFill>
            <a:srgbClr val="0070C0"/>
          </a:solidFill>
        </p:grpSpPr>
        <p:grpSp>
          <p:nvGrpSpPr>
            <p:cNvPr id="3" name="Group 13"/>
            <p:cNvGrpSpPr>
              <a:grpSpLocks/>
            </p:cNvGrpSpPr>
            <p:nvPr/>
          </p:nvGrpSpPr>
          <p:grpSpPr bwMode="auto">
            <a:xfrm>
              <a:off x="4649" y="799"/>
              <a:ext cx="590" cy="907"/>
              <a:chOff x="4694" y="799"/>
              <a:chExt cx="907" cy="1815"/>
            </a:xfrm>
            <a:grpFill/>
          </p:grpSpPr>
          <p:sp>
            <p:nvSpPr>
              <p:cNvPr id="13326" name="Rectangle 14"/>
              <p:cNvSpPr>
                <a:spLocks noChangeArrowheads="1"/>
              </p:cNvSpPr>
              <p:nvPr/>
            </p:nvSpPr>
            <p:spPr bwMode="auto">
              <a:xfrm>
                <a:off x="5375" y="148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27" name="Rectangle 15"/>
              <p:cNvSpPr>
                <a:spLocks noChangeArrowheads="1"/>
              </p:cNvSpPr>
              <p:nvPr/>
            </p:nvSpPr>
            <p:spPr bwMode="auto">
              <a:xfrm>
                <a:off x="5148" y="148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28" name="Rectangle 16"/>
              <p:cNvSpPr>
                <a:spLocks noChangeArrowheads="1"/>
              </p:cNvSpPr>
              <p:nvPr/>
            </p:nvSpPr>
            <p:spPr bwMode="auto">
              <a:xfrm>
                <a:off x="5375" y="125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29" name="Rectangle 17"/>
              <p:cNvSpPr>
                <a:spLocks noChangeArrowheads="1"/>
              </p:cNvSpPr>
              <p:nvPr/>
            </p:nvSpPr>
            <p:spPr bwMode="auto">
              <a:xfrm>
                <a:off x="4694" y="2387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30" name="Rectangle 18"/>
              <p:cNvSpPr>
                <a:spLocks noChangeArrowheads="1"/>
              </p:cNvSpPr>
              <p:nvPr/>
            </p:nvSpPr>
            <p:spPr bwMode="auto">
              <a:xfrm>
                <a:off x="4694" y="216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31" name="Rectangle 19"/>
              <p:cNvSpPr>
                <a:spLocks noChangeArrowheads="1"/>
              </p:cNvSpPr>
              <p:nvPr/>
            </p:nvSpPr>
            <p:spPr bwMode="auto">
              <a:xfrm>
                <a:off x="4694" y="193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32" name="Rectangle 20"/>
              <p:cNvSpPr>
                <a:spLocks noChangeArrowheads="1"/>
              </p:cNvSpPr>
              <p:nvPr/>
            </p:nvSpPr>
            <p:spPr bwMode="auto">
              <a:xfrm>
                <a:off x="4694" y="170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33" name="Rectangle 21"/>
              <p:cNvSpPr>
                <a:spLocks noChangeArrowheads="1"/>
              </p:cNvSpPr>
              <p:nvPr/>
            </p:nvSpPr>
            <p:spPr bwMode="auto">
              <a:xfrm>
                <a:off x="4694" y="148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34" name="Rectangle 22"/>
              <p:cNvSpPr>
                <a:spLocks noChangeArrowheads="1"/>
              </p:cNvSpPr>
              <p:nvPr/>
            </p:nvSpPr>
            <p:spPr bwMode="auto">
              <a:xfrm>
                <a:off x="4694" y="125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35" name="Rectangle 23"/>
              <p:cNvSpPr>
                <a:spLocks noChangeArrowheads="1"/>
              </p:cNvSpPr>
              <p:nvPr/>
            </p:nvSpPr>
            <p:spPr bwMode="auto">
              <a:xfrm>
                <a:off x="4921" y="102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36" name="Rectangle 24"/>
              <p:cNvSpPr>
                <a:spLocks noChangeArrowheads="1"/>
              </p:cNvSpPr>
              <p:nvPr/>
            </p:nvSpPr>
            <p:spPr bwMode="auto">
              <a:xfrm>
                <a:off x="4694" y="102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37" name="Rectangle 25"/>
              <p:cNvSpPr>
                <a:spLocks noChangeArrowheads="1"/>
              </p:cNvSpPr>
              <p:nvPr/>
            </p:nvSpPr>
            <p:spPr bwMode="auto">
              <a:xfrm>
                <a:off x="5375" y="799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38" name="Rectangle 26"/>
              <p:cNvSpPr>
                <a:spLocks noChangeArrowheads="1"/>
              </p:cNvSpPr>
              <p:nvPr/>
            </p:nvSpPr>
            <p:spPr bwMode="auto">
              <a:xfrm>
                <a:off x="5148" y="799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39" name="Rectangle 27"/>
              <p:cNvSpPr>
                <a:spLocks noChangeArrowheads="1"/>
              </p:cNvSpPr>
              <p:nvPr/>
            </p:nvSpPr>
            <p:spPr bwMode="auto">
              <a:xfrm>
                <a:off x="4694" y="799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40" name="Rectangle 28"/>
              <p:cNvSpPr>
                <a:spLocks noChangeArrowheads="1"/>
              </p:cNvSpPr>
              <p:nvPr/>
            </p:nvSpPr>
            <p:spPr bwMode="auto">
              <a:xfrm>
                <a:off x="4921" y="799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41" name="Rectangle 29"/>
              <p:cNvSpPr>
                <a:spLocks noChangeArrowheads="1"/>
              </p:cNvSpPr>
              <p:nvPr/>
            </p:nvSpPr>
            <p:spPr bwMode="auto">
              <a:xfrm>
                <a:off x="5148" y="125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42" name="Rectangle 30"/>
              <p:cNvSpPr>
                <a:spLocks noChangeArrowheads="1"/>
              </p:cNvSpPr>
              <p:nvPr/>
            </p:nvSpPr>
            <p:spPr bwMode="auto">
              <a:xfrm>
                <a:off x="4921" y="148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43" name="Rectangle 31"/>
              <p:cNvSpPr>
                <a:spLocks noChangeArrowheads="1"/>
              </p:cNvSpPr>
              <p:nvPr/>
            </p:nvSpPr>
            <p:spPr bwMode="auto">
              <a:xfrm>
                <a:off x="4921" y="125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44" name="Rectangle 32"/>
              <p:cNvSpPr>
                <a:spLocks noChangeArrowheads="1"/>
              </p:cNvSpPr>
              <p:nvPr/>
            </p:nvSpPr>
            <p:spPr bwMode="auto">
              <a:xfrm>
                <a:off x="5375" y="102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45" name="Rectangle 33"/>
              <p:cNvSpPr>
                <a:spLocks noChangeArrowheads="1"/>
              </p:cNvSpPr>
              <p:nvPr/>
            </p:nvSpPr>
            <p:spPr bwMode="auto">
              <a:xfrm>
                <a:off x="5148" y="102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46" name="Rectangle 34"/>
              <p:cNvSpPr>
                <a:spLocks noChangeArrowheads="1"/>
              </p:cNvSpPr>
              <p:nvPr/>
            </p:nvSpPr>
            <p:spPr bwMode="auto">
              <a:xfrm>
                <a:off x="5375" y="2387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47" name="Rectangle 35"/>
              <p:cNvSpPr>
                <a:spLocks noChangeArrowheads="1"/>
              </p:cNvSpPr>
              <p:nvPr/>
            </p:nvSpPr>
            <p:spPr bwMode="auto">
              <a:xfrm>
                <a:off x="5375" y="193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48" name="Rectangle 36"/>
              <p:cNvSpPr>
                <a:spLocks noChangeArrowheads="1"/>
              </p:cNvSpPr>
              <p:nvPr/>
            </p:nvSpPr>
            <p:spPr bwMode="auto">
              <a:xfrm>
                <a:off x="5148" y="193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49" name="Rectangle 37"/>
              <p:cNvSpPr>
                <a:spLocks noChangeArrowheads="1"/>
              </p:cNvSpPr>
              <p:nvPr/>
            </p:nvSpPr>
            <p:spPr bwMode="auto">
              <a:xfrm>
                <a:off x="4921" y="193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50" name="Rectangle 38"/>
              <p:cNvSpPr>
                <a:spLocks noChangeArrowheads="1"/>
              </p:cNvSpPr>
              <p:nvPr/>
            </p:nvSpPr>
            <p:spPr bwMode="auto">
              <a:xfrm>
                <a:off x="5375" y="170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51" name="Rectangle 39"/>
              <p:cNvSpPr>
                <a:spLocks noChangeArrowheads="1"/>
              </p:cNvSpPr>
              <p:nvPr/>
            </p:nvSpPr>
            <p:spPr bwMode="auto">
              <a:xfrm>
                <a:off x="5148" y="170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52" name="Rectangle 40"/>
              <p:cNvSpPr>
                <a:spLocks noChangeArrowheads="1"/>
              </p:cNvSpPr>
              <p:nvPr/>
            </p:nvSpPr>
            <p:spPr bwMode="auto">
              <a:xfrm>
                <a:off x="4921" y="170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53" name="Rectangle 41"/>
              <p:cNvSpPr>
                <a:spLocks noChangeArrowheads="1"/>
              </p:cNvSpPr>
              <p:nvPr/>
            </p:nvSpPr>
            <p:spPr bwMode="auto">
              <a:xfrm>
                <a:off x="4921" y="2387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54" name="Rectangle 42"/>
              <p:cNvSpPr>
                <a:spLocks noChangeArrowheads="1"/>
              </p:cNvSpPr>
              <p:nvPr/>
            </p:nvSpPr>
            <p:spPr bwMode="auto">
              <a:xfrm>
                <a:off x="5375" y="216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55" name="Rectangle 43"/>
              <p:cNvSpPr>
                <a:spLocks noChangeArrowheads="1"/>
              </p:cNvSpPr>
              <p:nvPr/>
            </p:nvSpPr>
            <p:spPr bwMode="auto">
              <a:xfrm>
                <a:off x="5148" y="216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56" name="Rectangle 44"/>
              <p:cNvSpPr>
                <a:spLocks noChangeArrowheads="1"/>
              </p:cNvSpPr>
              <p:nvPr/>
            </p:nvSpPr>
            <p:spPr bwMode="auto">
              <a:xfrm>
                <a:off x="4921" y="216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57" name="Rectangle 45"/>
              <p:cNvSpPr>
                <a:spLocks noChangeArrowheads="1"/>
              </p:cNvSpPr>
              <p:nvPr/>
            </p:nvSpPr>
            <p:spPr bwMode="auto">
              <a:xfrm>
                <a:off x="5148" y="2387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4" name="Group 46"/>
            <p:cNvGrpSpPr>
              <a:grpSpLocks/>
            </p:cNvGrpSpPr>
            <p:nvPr/>
          </p:nvGrpSpPr>
          <p:grpSpPr bwMode="auto">
            <a:xfrm>
              <a:off x="4649" y="1842"/>
              <a:ext cx="590" cy="907"/>
              <a:chOff x="4694" y="799"/>
              <a:chExt cx="907" cy="1815"/>
            </a:xfrm>
            <a:grpFill/>
          </p:grpSpPr>
          <p:sp>
            <p:nvSpPr>
              <p:cNvPr id="13359" name="Rectangle 47"/>
              <p:cNvSpPr>
                <a:spLocks noChangeArrowheads="1"/>
              </p:cNvSpPr>
              <p:nvPr/>
            </p:nvSpPr>
            <p:spPr bwMode="auto">
              <a:xfrm>
                <a:off x="5375" y="148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60" name="Rectangle 48"/>
              <p:cNvSpPr>
                <a:spLocks noChangeArrowheads="1"/>
              </p:cNvSpPr>
              <p:nvPr/>
            </p:nvSpPr>
            <p:spPr bwMode="auto">
              <a:xfrm>
                <a:off x="5148" y="148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61" name="Rectangle 49"/>
              <p:cNvSpPr>
                <a:spLocks noChangeArrowheads="1"/>
              </p:cNvSpPr>
              <p:nvPr/>
            </p:nvSpPr>
            <p:spPr bwMode="auto">
              <a:xfrm>
                <a:off x="5375" y="125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62" name="Rectangle 50"/>
              <p:cNvSpPr>
                <a:spLocks noChangeArrowheads="1"/>
              </p:cNvSpPr>
              <p:nvPr/>
            </p:nvSpPr>
            <p:spPr bwMode="auto">
              <a:xfrm>
                <a:off x="4694" y="2387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63" name="Rectangle 51"/>
              <p:cNvSpPr>
                <a:spLocks noChangeArrowheads="1"/>
              </p:cNvSpPr>
              <p:nvPr/>
            </p:nvSpPr>
            <p:spPr bwMode="auto">
              <a:xfrm>
                <a:off x="4694" y="216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64" name="Rectangle 52"/>
              <p:cNvSpPr>
                <a:spLocks noChangeArrowheads="1"/>
              </p:cNvSpPr>
              <p:nvPr/>
            </p:nvSpPr>
            <p:spPr bwMode="auto">
              <a:xfrm>
                <a:off x="4694" y="193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65" name="Rectangle 53"/>
              <p:cNvSpPr>
                <a:spLocks noChangeArrowheads="1"/>
              </p:cNvSpPr>
              <p:nvPr/>
            </p:nvSpPr>
            <p:spPr bwMode="auto">
              <a:xfrm>
                <a:off x="4694" y="170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66" name="Rectangle 54"/>
              <p:cNvSpPr>
                <a:spLocks noChangeArrowheads="1"/>
              </p:cNvSpPr>
              <p:nvPr/>
            </p:nvSpPr>
            <p:spPr bwMode="auto">
              <a:xfrm>
                <a:off x="4694" y="148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67" name="Rectangle 55"/>
              <p:cNvSpPr>
                <a:spLocks noChangeArrowheads="1"/>
              </p:cNvSpPr>
              <p:nvPr/>
            </p:nvSpPr>
            <p:spPr bwMode="auto">
              <a:xfrm>
                <a:off x="4694" y="125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68" name="Rectangle 56"/>
              <p:cNvSpPr>
                <a:spLocks noChangeArrowheads="1"/>
              </p:cNvSpPr>
              <p:nvPr/>
            </p:nvSpPr>
            <p:spPr bwMode="auto">
              <a:xfrm>
                <a:off x="4921" y="102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69" name="Rectangle 57"/>
              <p:cNvSpPr>
                <a:spLocks noChangeArrowheads="1"/>
              </p:cNvSpPr>
              <p:nvPr/>
            </p:nvSpPr>
            <p:spPr bwMode="auto">
              <a:xfrm>
                <a:off x="4694" y="102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70" name="Rectangle 58"/>
              <p:cNvSpPr>
                <a:spLocks noChangeArrowheads="1"/>
              </p:cNvSpPr>
              <p:nvPr/>
            </p:nvSpPr>
            <p:spPr bwMode="auto">
              <a:xfrm>
                <a:off x="5375" y="799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71" name="Rectangle 59"/>
              <p:cNvSpPr>
                <a:spLocks noChangeArrowheads="1"/>
              </p:cNvSpPr>
              <p:nvPr/>
            </p:nvSpPr>
            <p:spPr bwMode="auto">
              <a:xfrm>
                <a:off x="5148" y="799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72" name="Rectangle 60"/>
              <p:cNvSpPr>
                <a:spLocks noChangeArrowheads="1"/>
              </p:cNvSpPr>
              <p:nvPr/>
            </p:nvSpPr>
            <p:spPr bwMode="auto">
              <a:xfrm>
                <a:off x="4694" y="799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73" name="Rectangle 61"/>
              <p:cNvSpPr>
                <a:spLocks noChangeArrowheads="1"/>
              </p:cNvSpPr>
              <p:nvPr/>
            </p:nvSpPr>
            <p:spPr bwMode="auto">
              <a:xfrm>
                <a:off x="4921" y="799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74" name="Rectangle 62"/>
              <p:cNvSpPr>
                <a:spLocks noChangeArrowheads="1"/>
              </p:cNvSpPr>
              <p:nvPr/>
            </p:nvSpPr>
            <p:spPr bwMode="auto">
              <a:xfrm>
                <a:off x="5148" y="125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75" name="Rectangle 63"/>
              <p:cNvSpPr>
                <a:spLocks noChangeArrowheads="1"/>
              </p:cNvSpPr>
              <p:nvPr/>
            </p:nvSpPr>
            <p:spPr bwMode="auto">
              <a:xfrm>
                <a:off x="4921" y="148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76" name="Rectangle 64"/>
              <p:cNvSpPr>
                <a:spLocks noChangeArrowheads="1"/>
              </p:cNvSpPr>
              <p:nvPr/>
            </p:nvSpPr>
            <p:spPr bwMode="auto">
              <a:xfrm>
                <a:off x="4921" y="125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77" name="Rectangle 65"/>
              <p:cNvSpPr>
                <a:spLocks noChangeArrowheads="1"/>
              </p:cNvSpPr>
              <p:nvPr/>
            </p:nvSpPr>
            <p:spPr bwMode="auto">
              <a:xfrm>
                <a:off x="5375" y="102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78" name="Rectangle 66"/>
              <p:cNvSpPr>
                <a:spLocks noChangeArrowheads="1"/>
              </p:cNvSpPr>
              <p:nvPr/>
            </p:nvSpPr>
            <p:spPr bwMode="auto">
              <a:xfrm>
                <a:off x="5148" y="102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79" name="Rectangle 67"/>
              <p:cNvSpPr>
                <a:spLocks noChangeArrowheads="1"/>
              </p:cNvSpPr>
              <p:nvPr/>
            </p:nvSpPr>
            <p:spPr bwMode="auto">
              <a:xfrm>
                <a:off x="5375" y="2387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80" name="Rectangle 68"/>
              <p:cNvSpPr>
                <a:spLocks noChangeArrowheads="1"/>
              </p:cNvSpPr>
              <p:nvPr/>
            </p:nvSpPr>
            <p:spPr bwMode="auto">
              <a:xfrm>
                <a:off x="5375" y="193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81" name="Rectangle 69"/>
              <p:cNvSpPr>
                <a:spLocks noChangeArrowheads="1"/>
              </p:cNvSpPr>
              <p:nvPr/>
            </p:nvSpPr>
            <p:spPr bwMode="auto">
              <a:xfrm>
                <a:off x="5148" y="193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82" name="Rectangle 70"/>
              <p:cNvSpPr>
                <a:spLocks noChangeArrowheads="1"/>
              </p:cNvSpPr>
              <p:nvPr/>
            </p:nvSpPr>
            <p:spPr bwMode="auto">
              <a:xfrm>
                <a:off x="4921" y="193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83" name="Rectangle 71"/>
              <p:cNvSpPr>
                <a:spLocks noChangeArrowheads="1"/>
              </p:cNvSpPr>
              <p:nvPr/>
            </p:nvSpPr>
            <p:spPr bwMode="auto">
              <a:xfrm>
                <a:off x="5375" y="170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84" name="Rectangle 72"/>
              <p:cNvSpPr>
                <a:spLocks noChangeArrowheads="1"/>
              </p:cNvSpPr>
              <p:nvPr/>
            </p:nvSpPr>
            <p:spPr bwMode="auto">
              <a:xfrm>
                <a:off x="5148" y="170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85" name="Rectangle 73"/>
              <p:cNvSpPr>
                <a:spLocks noChangeArrowheads="1"/>
              </p:cNvSpPr>
              <p:nvPr/>
            </p:nvSpPr>
            <p:spPr bwMode="auto">
              <a:xfrm>
                <a:off x="4921" y="170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86" name="Rectangle 74"/>
              <p:cNvSpPr>
                <a:spLocks noChangeArrowheads="1"/>
              </p:cNvSpPr>
              <p:nvPr/>
            </p:nvSpPr>
            <p:spPr bwMode="auto">
              <a:xfrm>
                <a:off x="4921" y="2387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87" name="Rectangle 75"/>
              <p:cNvSpPr>
                <a:spLocks noChangeArrowheads="1"/>
              </p:cNvSpPr>
              <p:nvPr/>
            </p:nvSpPr>
            <p:spPr bwMode="auto">
              <a:xfrm>
                <a:off x="5375" y="216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88" name="Rectangle 76"/>
              <p:cNvSpPr>
                <a:spLocks noChangeArrowheads="1"/>
              </p:cNvSpPr>
              <p:nvPr/>
            </p:nvSpPr>
            <p:spPr bwMode="auto">
              <a:xfrm>
                <a:off x="5148" y="216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89" name="Rectangle 77"/>
              <p:cNvSpPr>
                <a:spLocks noChangeArrowheads="1"/>
              </p:cNvSpPr>
              <p:nvPr/>
            </p:nvSpPr>
            <p:spPr bwMode="auto">
              <a:xfrm>
                <a:off x="4921" y="216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90" name="Rectangle 78"/>
              <p:cNvSpPr>
                <a:spLocks noChangeArrowheads="1"/>
              </p:cNvSpPr>
              <p:nvPr/>
            </p:nvSpPr>
            <p:spPr bwMode="auto">
              <a:xfrm>
                <a:off x="5148" y="2387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5" name="Group 79"/>
            <p:cNvGrpSpPr>
              <a:grpSpLocks/>
            </p:cNvGrpSpPr>
            <p:nvPr/>
          </p:nvGrpSpPr>
          <p:grpSpPr bwMode="auto">
            <a:xfrm>
              <a:off x="3946" y="1842"/>
              <a:ext cx="590" cy="907"/>
              <a:chOff x="4694" y="799"/>
              <a:chExt cx="907" cy="1815"/>
            </a:xfrm>
            <a:grpFill/>
          </p:grpSpPr>
          <p:sp>
            <p:nvSpPr>
              <p:cNvPr id="13392" name="Rectangle 80"/>
              <p:cNvSpPr>
                <a:spLocks noChangeArrowheads="1"/>
              </p:cNvSpPr>
              <p:nvPr/>
            </p:nvSpPr>
            <p:spPr bwMode="auto">
              <a:xfrm>
                <a:off x="5375" y="148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93" name="Rectangle 81"/>
              <p:cNvSpPr>
                <a:spLocks noChangeArrowheads="1"/>
              </p:cNvSpPr>
              <p:nvPr/>
            </p:nvSpPr>
            <p:spPr bwMode="auto">
              <a:xfrm>
                <a:off x="5148" y="148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94" name="Rectangle 82"/>
              <p:cNvSpPr>
                <a:spLocks noChangeArrowheads="1"/>
              </p:cNvSpPr>
              <p:nvPr/>
            </p:nvSpPr>
            <p:spPr bwMode="auto">
              <a:xfrm>
                <a:off x="5375" y="125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95" name="Rectangle 83"/>
              <p:cNvSpPr>
                <a:spLocks noChangeArrowheads="1"/>
              </p:cNvSpPr>
              <p:nvPr/>
            </p:nvSpPr>
            <p:spPr bwMode="auto">
              <a:xfrm>
                <a:off x="4694" y="2387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96" name="Rectangle 84"/>
              <p:cNvSpPr>
                <a:spLocks noChangeArrowheads="1"/>
              </p:cNvSpPr>
              <p:nvPr/>
            </p:nvSpPr>
            <p:spPr bwMode="auto">
              <a:xfrm>
                <a:off x="4694" y="216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97" name="Rectangle 85"/>
              <p:cNvSpPr>
                <a:spLocks noChangeArrowheads="1"/>
              </p:cNvSpPr>
              <p:nvPr/>
            </p:nvSpPr>
            <p:spPr bwMode="auto">
              <a:xfrm>
                <a:off x="4694" y="193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98" name="Rectangle 86"/>
              <p:cNvSpPr>
                <a:spLocks noChangeArrowheads="1"/>
              </p:cNvSpPr>
              <p:nvPr/>
            </p:nvSpPr>
            <p:spPr bwMode="auto">
              <a:xfrm>
                <a:off x="4694" y="170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99" name="Rectangle 87"/>
              <p:cNvSpPr>
                <a:spLocks noChangeArrowheads="1"/>
              </p:cNvSpPr>
              <p:nvPr/>
            </p:nvSpPr>
            <p:spPr bwMode="auto">
              <a:xfrm>
                <a:off x="4694" y="148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00" name="Rectangle 88"/>
              <p:cNvSpPr>
                <a:spLocks noChangeArrowheads="1"/>
              </p:cNvSpPr>
              <p:nvPr/>
            </p:nvSpPr>
            <p:spPr bwMode="auto">
              <a:xfrm>
                <a:off x="4694" y="125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01" name="Rectangle 89"/>
              <p:cNvSpPr>
                <a:spLocks noChangeArrowheads="1"/>
              </p:cNvSpPr>
              <p:nvPr/>
            </p:nvSpPr>
            <p:spPr bwMode="auto">
              <a:xfrm>
                <a:off x="4921" y="102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02" name="Rectangle 90"/>
              <p:cNvSpPr>
                <a:spLocks noChangeArrowheads="1"/>
              </p:cNvSpPr>
              <p:nvPr/>
            </p:nvSpPr>
            <p:spPr bwMode="auto">
              <a:xfrm>
                <a:off x="4694" y="102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03" name="Rectangle 91"/>
              <p:cNvSpPr>
                <a:spLocks noChangeArrowheads="1"/>
              </p:cNvSpPr>
              <p:nvPr/>
            </p:nvSpPr>
            <p:spPr bwMode="auto">
              <a:xfrm>
                <a:off x="5375" y="799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04" name="Rectangle 92"/>
              <p:cNvSpPr>
                <a:spLocks noChangeArrowheads="1"/>
              </p:cNvSpPr>
              <p:nvPr/>
            </p:nvSpPr>
            <p:spPr bwMode="auto">
              <a:xfrm>
                <a:off x="5148" y="799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05" name="Rectangle 93"/>
              <p:cNvSpPr>
                <a:spLocks noChangeArrowheads="1"/>
              </p:cNvSpPr>
              <p:nvPr/>
            </p:nvSpPr>
            <p:spPr bwMode="auto">
              <a:xfrm>
                <a:off x="4694" y="799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06" name="Rectangle 94"/>
              <p:cNvSpPr>
                <a:spLocks noChangeArrowheads="1"/>
              </p:cNvSpPr>
              <p:nvPr/>
            </p:nvSpPr>
            <p:spPr bwMode="auto">
              <a:xfrm>
                <a:off x="4921" y="799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07" name="Rectangle 95"/>
              <p:cNvSpPr>
                <a:spLocks noChangeArrowheads="1"/>
              </p:cNvSpPr>
              <p:nvPr/>
            </p:nvSpPr>
            <p:spPr bwMode="auto">
              <a:xfrm>
                <a:off x="5148" y="125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08" name="Rectangle 96"/>
              <p:cNvSpPr>
                <a:spLocks noChangeArrowheads="1"/>
              </p:cNvSpPr>
              <p:nvPr/>
            </p:nvSpPr>
            <p:spPr bwMode="auto">
              <a:xfrm>
                <a:off x="4921" y="148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09" name="Rectangle 97"/>
              <p:cNvSpPr>
                <a:spLocks noChangeArrowheads="1"/>
              </p:cNvSpPr>
              <p:nvPr/>
            </p:nvSpPr>
            <p:spPr bwMode="auto">
              <a:xfrm>
                <a:off x="4921" y="125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10" name="Rectangle 98"/>
              <p:cNvSpPr>
                <a:spLocks noChangeArrowheads="1"/>
              </p:cNvSpPr>
              <p:nvPr/>
            </p:nvSpPr>
            <p:spPr bwMode="auto">
              <a:xfrm>
                <a:off x="5375" y="102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11" name="Rectangle 99"/>
              <p:cNvSpPr>
                <a:spLocks noChangeArrowheads="1"/>
              </p:cNvSpPr>
              <p:nvPr/>
            </p:nvSpPr>
            <p:spPr bwMode="auto">
              <a:xfrm>
                <a:off x="5148" y="102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12" name="Rectangle 100"/>
              <p:cNvSpPr>
                <a:spLocks noChangeArrowheads="1"/>
              </p:cNvSpPr>
              <p:nvPr/>
            </p:nvSpPr>
            <p:spPr bwMode="auto">
              <a:xfrm>
                <a:off x="5375" y="2387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13" name="Rectangle 101"/>
              <p:cNvSpPr>
                <a:spLocks noChangeArrowheads="1"/>
              </p:cNvSpPr>
              <p:nvPr/>
            </p:nvSpPr>
            <p:spPr bwMode="auto">
              <a:xfrm>
                <a:off x="5375" y="193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14" name="Rectangle 102"/>
              <p:cNvSpPr>
                <a:spLocks noChangeArrowheads="1"/>
              </p:cNvSpPr>
              <p:nvPr/>
            </p:nvSpPr>
            <p:spPr bwMode="auto">
              <a:xfrm>
                <a:off x="5148" y="193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15" name="Rectangle 103"/>
              <p:cNvSpPr>
                <a:spLocks noChangeArrowheads="1"/>
              </p:cNvSpPr>
              <p:nvPr/>
            </p:nvSpPr>
            <p:spPr bwMode="auto">
              <a:xfrm>
                <a:off x="4921" y="193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16" name="Rectangle 104"/>
              <p:cNvSpPr>
                <a:spLocks noChangeArrowheads="1"/>
              </p:cNvSpPr>
              <p:nvPr/>
            </p:nvSpPr>
            <p:spPr bwMode="auto">
              <a:xfrm>
                <a:off x="5375" y="170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17" name="Rectangle 105"/>
              <p:cNvSpPr>
                <a:spLocks noChangeArrowheads="1"/>
              </p:cNvSpPr>
              <p:nvPr/>
            </p:nvSpPr>
            <p:spPr bwMode="auto">
              <a:xfrm>
                <a:off x="5148" y="170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18" name="Rectangle 106"/>
              <p:cNvSpPr>
                <a:spLocks noChangeArrowheads="1"/>
              </p:cNvSpPr>
              <p:nvPr/>
            </p:nvSpPr>
            <p:spPr bwMode="auto">
              <a:xfrm>
                <a:off x="4921" y="170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19" name="Rectangle 107"/>
              <p:cNvSpPr>
                <a:spLocks noChangeArrowheads="1"/>
              </p:cNvSpPr>
              <p:nvPr/>
            </p:nvSpPr>
            <p:spPr bwMode="auto">
              <a:xfrm>
                <a:off x="4921" y="2387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20" name="Rectangle 108"/>
              <p:cNvSpPr>
                <a:spLocks noChangeArrowheads="1"/>
              </p:cNvSpPr>
              <p:nvPr/>
            </p:nvSpPr>
            <p:spPr bwMode="auto">
              <a:xfrm>
                <a:off x="5375" y="216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21" name="Rectangle 109"/>
              <p:cNvSpPr>
                <a:spLocks noChangeArrowheads="1"/>
              </p:cNvSpPr>
              <p:nvPr/>
            </p:nvSpPr>
            <p:spPr bwMode="auto">
              <a:xfrm>
                <a:off x="5148" y="216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22" name="Rectangle 110"/>
              <p:cNvSpPr>
                <a:spLocks noChangeArrowheads="1"/>
              </p:cNvSpPr>
              <p:nvPr/>
            </p:nvSpPr>
            <p:spPr bwMode="auto">
              <a:xfrm>
                <a:off x="4921" y="216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23" name="Rectangle 111"/>
              <p:cNvSpPr>
                <a:spLocks noChangeArrowheads="1"/>
              </p:cNvSpPr>
              <p:nvPr/>
            </p:nvSpPr>
            <p:spPr bwMode="auto">
              <a:xfrm>
                <a:off x="5148" y="2387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6" name="Group 112"/>
            <p:cNvGrpSpPr>
              <a:grpSpLocks/>
            </p:cNvGrpSpPr>
            <p:nvPr/>
          </p:nvGrpSpPr>
          <p:grpSpPr bwMode="auto">
            <a:xfrm>
              <a:off x="3946" y="799"/>
              <a:ext cx="590" cy="907"/>
              <a:chOff x="4694" y="799"/>
              <a:chExt cx="907" cy="1815"/>
            </a:xfrm>
            <a:grpFill/>
          </p:grpSpPr>
          <p:sp>
            <p:nvSpPr>
              <p:cNvPr id="13425" name="Rectangle 113"/>
              <p:cNvSpPr>
                <a:spLocks noChangeArrowheads="1"/>
              </p:cNvSpPr>
              <p:nvPr/>
            </p:nvSpPr>
            <p:spPr bwMode="auto">
              <a:xfrm>
                <a:off x="5375" y="148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26" name="Rectangle 114"/>
              <p:cNvSpPr>
                <a:spLocks noChangeArrowheads="1"/>
              </p:cNvSpPr>
              <p:nvPr/>
            </p:nvSpPr>
            <p:spPr bwMode="auto">
              <a:xfrm>
                <a:off x="5148" y="148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27" name="Rectangle 115"/>
              <p:cNvSpPr>
                <a:spLocks noChangeArrowheads="1"/>
              </p:cNvSpPr>
              <p:nvPr/>
            </p:nvSpPr>
            <p:spPr bwMode="auto">
              <a:xfrm>
                <a:off x="5375" y="125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28" name="Rectangle 116"/>
              <p:cNvSpPr>
                <a:spLocks noChangeArrowheads="1"/>
              </p:cNvSpPr>
              <p:nvPr/>
            </p:nvSpPr>
            <p:spPr bwMode="auto">
              <a:xfrm>
                <a:off x="4694" y="2387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29" name="Rectangle 117"/>
              <p:cNvSpPr>
                <a:spLocks noChangeArrowheads="1"/>
              </p:cNvSpPr>
              <p:nvPr/>
            </p:nvSpPr>
            <p:spPr bwMode="auto">
              <a:xfrm>
                <a:off x="4694" y="216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30" name="Rectangle 118"/>
              <p:cNvSpPr>
                <a:spLocks noChangeArrowheads="1"/>
              </p:cNvSpPr>
              <p:nvPr/>
            </p:nvSpPr>
            <p:spPr bwMode="auto">
              <a:xfrm>
                <a:off x="4694" y="193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31" name="Rectangle 119"/>
              <p:cNvSpPr>
                <a:spLocks noChangeArrowheads="1"/>
              </p:cNvSpPr>
              <p:nvPr/>
            </p:nvSpPr>
            <p:spPr bwMode="auto">
              <a:xfrm>
                <a:off x="4694" y="170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32" name="Rectangle 120"/>
              <p:cNvSpPr>
                <a:spLocks noChangeArrowheads="1"/>
              </p:cNvSpPr>
              <p:nvPr/>
            </p:nvSpPr>
            <p:spPr bwMode="auto">
              <a:xfrm>
                <a:off x="4694" y="148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33" name="Rectangle 121"/>
              <p:cNvSpPr>
                <a:spLocks noChangeArrowheads="1"/>
              </p:cNvSpPr>
              <p:nvPr/>
            </p:nvSpPr>
            <p:spPr bwMode="auto">
              <a:xfrm>
                <a:off x="4694" y="125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34" name="Rectangle 122"/>
              <p:cNvSpPr>
                <a:spLocks noChangeArrowheads="1"/>
              </p:cNvSpPr>
              <p:nvPr/>
            </p:nvSpPr>
            <p:spPr bwMode="auto">
              <a:xfrm>
                <a:off x="4921" y="102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35" name="Rectangle 123"/>
              <p:cNvSpPr>
                <a:spLocks noChangeArrowheads="1"/>
              </p:cNvSpPr>
              <p:nvPr/>
            </p:nvSpPr>
            <p:spPr bwMode="auto">
              <a:xfrm>
                <a:off x="4694" y="102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36" name="Rectangle 124"/>
              <p:cNvSpPr>
                <a:spLocks noChangeArrowheads="1"/>
              </p:cNvSpPr>
              <p:nvPr/>
            </p:nvSpPr>
            <p:spPr bwMode="auto">
              <a:xfrm>
                <a:off x="5375" y="799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37" name="Rectangle 125"/>
              <p:cNvSpPr>
                <a:spLocks noChangeArrowheads="1"/>
              </p:cNvSpPr>
              <p:nvPr/>
            </p:nvSpPr>
            <p:spPr bwMode="auto">
              <a:xfrm>
                <a:off x="5148" y="799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38" name="Rectangle 126"/>
              <p:cNvSpPr>
                <a:spLocks noChangeArrowheads="1"/>
              </p:cNvSpPr>
              <p:nvPr/>
            </p:nvSpPr>
            <p:spPr bwMode="auto">
              <a:xfrm>
                <a:off x="4694" y="799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39" name="Rectangle 127"/>
              <p:cNvSpPr>
                <a:spLocks noChangeArrowheads="1"/>
              </p:cNvSpPr>
              <p:nvPr/>
            </p:nvSpPr>
            <p:spPr bwMode="auto">
              <a:xfrm>
                <a:off x="4921" y="799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40" name="Rectangle 128"/>
              <p:cNvSpPr>
                <a:spLocks noChangeArrowheads="1"/>
              </p:cNvSpPr>
              <p:nvPr/>
            </p:nvSpPr>
            <p:spPr bwMode="auto">
              <a:xfrm>
                <a:off x="5148" y="125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41" name="Rectangle 129"/>
              <p:cNvSpPr>
                <a:spLocks noChangeArrowheads="1"/>
              </p:cNvSpPr>
              <p:nvPr/>
            </p:nvSpPr>
            <p:spPr bwMode="auto">
              <a:xfrm>
                <a:off x="4921" y="148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42" name="Rectangle 130"/>
              <p:cNvSpPr>
                <a:spLocks noChangeArrowheads="1"/>
              </p:cNvSpPr>
              <p:nvPr/>
            </p:nvSpPr>
            <p:spPr bwMode="auto">
              <a:xfrm>
                <a:off x="4921" y="125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43" name="Rectangle 131"/>
              <p:cNvSpPr>
                <a:spLocks noChangeArrowheads="1"/>
              </p:cNvSpPr>
              <p:nvPr/>
            </p:nvSpPr>
            <p:spPr bwMode="auto">
              <a:xfrm>
                <a:off x="5375" y="102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44" name="Rectangle 132"/>
              <p:cNvSpPr>
                <a:spLocks noChangeArrowheads="1"/>
              </p:cNvSpPr>
              <p:nvPr/>
            </p:nvSpPr>
            <p:spPr bwMode="auto">
              <a:xfrm>
                <a:off x="5148" y="102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45" name="Rectangle 133"/>
              <p:cNvSpPr>
                <a:spLocks noChangeArrowheads="1"/>
              </p:cNvSpPr>
              <p:nvPr/>
            </p:nvSpPr>
            <p:spPr bwMode="auto">
              <a:xfrm>
                <a:off x="5375" y="2387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46" name="Rectangle 134"/>
              <p:cNvSpPr>
                <a:spLocks noChangeArrowheads="1"/>
              </p:cNvSpPr>
              <p:nvPr/>
            </p:nvSpPr>
            <p:spPr bwMode="auto">
              <a:xfrm>
                <a:off x="5375" y="193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47" name="Rectangle 135"/>
              <p:cNvSpPr>
                <a:spLocks noChangeArrowheads="1"/>
              </p:cNvSpPr>
              <p:nvPr/>
            </p:nvSpPr>
            <p:spPr bwMode="auto">
              <a:xfrm>
                <a:off x="5148" y="193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48" name="Rectangle 136"/>
              <p:cNvSpPr>
                <a:spLocks noChangeArrowheads="1"/>
              </p:cNvSpPr>
              <p:nvPr/>
            </p:nvSpPr>
            <p:spPr bwMode="auto">
              <a:xfrm>
                <a:off x="4921" y="1933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49" name="Rectangle 137"/>
              <p:cNvSpPr>
                <a:spLocks noChangeArrowheads="1"/>
              </p:cNvSpPr>
              <p:nvPr/>
            </p:nvSpPr>
            <p:spPr bwMode="auto">
              <a:xfrm>
                <a:off x="5375" y="170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50" name="Rectangle 138"/>
              <p:cNvSpPr>
                <a:spLocks noChangeArrowheads="1"/>
              </p:cNvSpPr>
              <p:nvPr/>
            </p:nvSpPr>
            <p:spPr bwMode="auto">
              <a:xfrm>
                <a:off x="5148" y="170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51" name="Rectangle 139"/>
              <p:cNvSpPr>
                <a:spLocks noChangeArrowheads="1"/>
              </p:cNvSpPr>
              <p:nvPr/>
            </p:nvSpPr>
            <p:spPr bwMode="auto">
              <a:xfrm>
                <a:off x="4921" y="1706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52" name="Rectangle 140"/>
              <p:cNvSpPr>
                <a:spLocks noChangeArrowheads="1"/>
              </p:cNvSpPr>
              <p:nvPr/>
            </p:nvSpPr>
            <p:spPr bwMode="auto">
              <a:xfrm>
                <a:off x="4921" y="2387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53" name="Rectangle 141"/>
              <p:cNvSpPr>
                <a:spLocks noChangeArrowheads="1"/>
              </p:cNvSpPr>
              <p:nvPr/>
            </p:nvSpPr>
            <p:spPr bwMode="auto">
              <a:xfrm>
                <a:off x="5375" y="216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54" name="Rectangle 142"/>
              <p:cNvSpPr>
                <a:spLocks noChangeArrowheads="1"/>
              </p:cNvSpPr>
              <p:nvPr/>
            </p:nvSpPr>
            <p:spPr bwMode="auto">
              <a:xfrm>
                <a:off x="5148" y="216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55" name="Rectangle 143"/>
              <p:cNvSpPr>
                <a:spLocks noChangeArrowheads="1"/>
              </p:cNvSpPr>
              <p:nvPr/>
            </p:nvSpPr>
            <p:spPr bwMode="auto">
              <a:xfrm>
                <a:off x="4921" y="2160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456" name="Rectangle 144"/>
              <p:cNvSpPr>
                <a:spLocks noChangeArrowheads="1"/>
              </p:cNvSpPr>
              <p:nvPr/>
            </p:nvSpPr>
            <p:spPr bwMode="auto">
              <a:xfrm>
                <a:off x="5148" y="2387"/>
                <a:ext cx="226" cy="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3457" name="Line 145"/>
            <p:cNvSpPr>
              <a:spLocks noChangeShapeType="1"/>
            </p:cNvSpPr>
            <p:nvPr/>
          </p:nvSpPr>
          <p:spPr bwMode="auto">
            <a:xfrm>
              <a:off x="4241" y="618"/>
              <a:ext cx="1361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3458" name="Line 146"/>
            <p:cNvSpPr>
              <a:spLocks noChangeShapeType="1"/>
            </p:cNvSpPr>
            <p:nvPr/>
          </p:nvSpPr>
          <p:spPr bwMode="auto">
            <a:xfrm>
              <a:off x="4241" y="618"/>
              <a:ext cx="0" cy="181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3459" name="Line 147"/>
            <p:cNvSpPr>
              <a:spLocks noChangeShapeType="1"/>
            </p:cNvSpPr>
            <p:nvPr/>
          </p:nvSpPr>
          <p:spPr bwMode="auto">
            <a:xfrm flipV="1">
              <a:off x="4967" y="618"/>
              <a:ext cx="0" cy="181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3460" name="Line 148"/>
            <p:cNvSpPr>
              <a:spLocks noChangeShapeType="1"/>
            </p:cNvSpPr>
            <p:nvPr/>
          </p:nvSpPr>
          <p:spPr bwMode="auto">
            <a:xfrm>
              <a:off x="4241" y="1706"/>
              <a:ext cx="0" cy="13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3461" name="Line 149"/>
            <p:cNvSpPr>
              <a:spLocks noChangeShapeType="1"/>
            </p:cNvSpPr>
            <p:nvPr/>
          </p:nvSpPr>
          <p:spPr bwMode="auto">
            <a:xfrm>
              <a:off x="4967" y="1706"/>
              <a:ext cx="0" cy="13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3462" name="Line 150"/>
            <p:cNvSpPr>
              <a:spLocks noChangeShapeType="1"/>
            </p:cNvSpPr>
            <p:nvPr/>
          </p:nvSpPr>
          <p:spPr bwMode="auto">
            <a:xfrm>
              <a:off x="4241" y="2750"/>
              <a:ext cx="0" cy="181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3463" name="Line 151"/>
            <p:cNvSpPr>
              <a:spLocks noChangeShapeType="1"/>
            </p:cNvSpPr>
            <p:nvPr/>
          </p:nvSpPr>
          <p:spPr bwMode="auto">
            <a:xfrm>
              <a:off x="4241" y="2931"/>
              <a:ext cx="1361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3464" name="Line 152"/>
            <p:cNvSpPr>
              <a:spLocks noChangeShapeType="1"/>
            </p:cNvSpPr>
            <p:nvPr/>
          </p:nvSpPr>
          <p:spPr bwMode="auto">
            <a:xfrm>
              <a:off x="4967" y="2750"/>
              <a:ext cx="0" cy="181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153"/>
          <p:cNvGrpSpPr>
            <a:grpSpLocks/>
          </p:cNvGrpSpPr>
          <p:nvPr/>
        </p:nvGrpSpPr>
        <p:grpSpPr bwMode="auto">
          <a:xfrm>
            <a:off x="3881438" y="3338513"/>
            <a:ext cx="1338262" cy="1658937"/>
            <a:chOff x="1520" y="618"/>
            <a:chExt cx="1904" cy="2360"/>
          </a:xfrm>
          <a:solidFill>
            <a:srgbClr val="0070C0"/>
          </a:solidFill>
        </p:grpSpPr>
        <p:sp>
          <p:nvSpPr>
            <p:cNvPr id="13466" name="Rectangle 154"/>
            <p:cNvSpPr>
              <a:spLocks noChangeArrowheads="1"/>
            </p:cNvSpPr>
            <p:nvPr/>
          </p:nvSpPr>
          <p:spPr bwMode="auto">
            <a:xfrm rot="-5400000">
              <a:off x="2268" y="1775"/>
              <a:ext cx="2268" cy="4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467" name="Rectangle 155"/>
            <p:cNvSpPr>
              <a:spLocks noChangeArrowheads="1"/>
            </p:cNvSpPr>
            <p:nvPr/>
          </p:nvSpPr>
          <p:spPr bwMode="auto">
            <a:xfrm>
              <a:off x="1520" y="2932"/>
              <a:ext cx="1904" cy="46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468" name="Rectangle 156"/>
            <p:cNvSpPr>
              <a:spLocks noChangeArrowheads="1"/>
            </p:cNvSpPr>
            <p:nvPr/>
          </p:nvSpPr>
          <p:spPr bwMode="auto">
            <a:xfrm>
              <a:off x="1565" y="1571"/>
              <a:ext cx="453" cy="45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469" name="Rectangle 157"/>
            <p:cNvSpPr>
              <a:spLocks noChangeArrowheads="1"/>
            </p:cNvSpPr>
            <p:nvPr/>
          </p:nvSpPr>
          <p:spPr bwMode="auto">
            <a:xfrm>
              <a:off x="1565" y="1118"/>
              <a:ext cx="453" cy="45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470" name="Rectangle 158"/>
            <p:cNvSpPr>
              <a:spLocks noChangeArrowheads="1"/>
            </p:cNvSpPr>
            <p:nvPr/>
          </p:nvSpPr>
          <p:spPr bwMode="auto">
            <a:xfrm>
              <a:off x="2019" y="1118"/>
              <a:ext cx="453" cy="45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471" name="Rectangle 159"/>
            <p:cNvSpPr>
              <a:spLocks noChangeArrowheads="1"/>
            </p:cNvSpPr>
            <p:nvPr/>
          </p:nvSpPr>
          <p:spPr bwMode="auto">
            <a:xfrm>
              <a:off x="2472" y="1118"/>
              <a:ext cx="453" cy="45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472" name="Rectangle 160"/>
            <p:cNvSpPr>
              <a:spLocks noChangeArrowheads="1"/>
            </p:cNvSpPr>
            <p:nvPr/>
          </p:nvSpPr>
          <p:spPr bwMode="auto">
            <a:xfrm>
              <a:off x="2926" y="1118"/>
              <a:ext cx="453" cy="45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473" name="Rectangle 161"/>
            <p:cNvSpPr>
              <a:spLocks noChangeArrowheads="1"/>
            </p:cNvSpPr>
            <p:nvPr/>
          </p:nvSpPr>
          <p:spPr bwMode="auto">
            <a:xfrm>
              <a:off x="1565" y="664"/>
              <a:ext cx="453" cy="45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474" name="Rectangle 162"/>
            <p:cNvSpPr>
              <a:spLocks noChangeArrowheads="1"/>
            </p:cNvSpPr>
            <p:nvPr/>
          </p:nvSpPr>
          <p:spPr bwMode="auto">
            <a:xfrm>
              <a:off x="2019" y="664"/>
              <a:ext cx="453" cy="45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475" name="Rectangle 163"/>
            <p:cNvSpPr>
              <a:spLocks noChangeArrowheads="1"/>
            </p:cNvSpPr>
            <p:nvPr/>
          </p:nvSpPr>
          <p:spPr bwMode="auto">
            <a:xfrm>
              <a:off x="2926" y="664"/>
              <a:ext cx="453" cy="45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476" name="Rectangle 164"/>
            <p:cNvSpPr>
              <a:spLocks noChangeArrowheads="1"/>
            </p:cNvSpPr>
            <p:nvPr/>
          </p:nvSpPr>
          <p:spPr bwMode="auto">
            <a:xfrm>
              <a:off x="2472" y="664"/>
              <a:ext cx="453" cy="45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477" name="Rectangle 165"/>
            <p:cNvSpPr>
              <a:spLocks noChangeArrowheads="1"/>
            </p:cNvSpPr>
            <p:nvPr/>
          </p:nvSpPr>
          <p:spPr bwMode="auto">
            <a:xfrm>
              <a:off x="2019" y="2478"/>
              <a:ext cx="453" cy="45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478" name="Rectangle 166"/>
            <p:cNvSpPr>
              <a:spLocks noChangeArrowheads="1"/>
            </p:cNvSpPr>
            <p:nvPr/>
          </p:nvSpPr>
          <p:spPr bwMode="auto">
            <a:xfrm>
              <a:off x="2019" y="2025"/>
              <a:ext cx="453" cy="45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479" name="Rectangle 167"/>
            <p:cNvSpPr>
              <a:spLocks noChangeArrowheads="1"/>
            </p:cNvSpPr>
            <p:nvPr/>
          </p:nvSpPr>
          <p:spPr bwMode="auto">
            <a:xfrm>
              <a:off x="2019" y="1571"/>
              <a:ext cx="453" cy="45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480" name="Rectangle 168"/>
            <p:cNvSpPr>
              <a:spLocks noChangeArrowheads="1"/>
            </p:cNvSpPr>
            <p:nvPr/>
          </p:nvSpPr>
          <p:spPr bwMode="auto">
            <a:xfrm>
              <a:off x="2472" y="2478"/>
              <a:ext cx="453" cy="45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481" name="Rectangle 169"/>
            <p:cNvSpPr>
              <a:spLocks noChangeArrowheads="1"/>
            </p:cNvSpPr>
            <p:nvPr/>
          </p:nvSpPr>
          <p:spPr bwMode="auto">
            <a:xfrm>
              <a:off x="2472" y="2025"/>
              <a:ext cx="453" cy="45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482" name="Rectangle 170"/>
            <p:cNvSpPr>
              <a:spLocks noChangeArrowheads="1"/>
            </p:cNvSpPr>
            <p:nvPr/>
          </p:nvSpPr>
          <p:spPr bwMode="auto">
            <a:xfrm>
              <a:off x="2472" y="1571"/>
              <a:ext cx="453" cy="45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483" name="Rectangle 171"/>
            <p:cNvSpPr>
              <a:spLocks noChangeArrowheads="1"/>
            </p:cNvSpPr>
            <p:nvPr/>
          </p:nvSpPr>
          <p:spPr bwMode="auto">
            <a:xfrm>
              <a:off x="2926" y="1571"/>
              <a:ext cx="453" cy="45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484" name="Rectangle 172"/>
            <p:cNvSpPr>
              <a:spLocks noChangeArrowheads="1"/>
            </p:cNvSpPr>
            <p:nvPr/>
          </p:nvSpPr>
          <p:spPr bwMode="auto">
            <a:xfrm>
              <a:off x="2926" y="2025"/>
              <a:ext cx="453" cy="45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485" name="Rectangle 173"/>
            <p:cNvSpPr>
              <a:spLocks noChangeArrowheads="1"/>
            </p:cNvSpPr>
            <p:nvPr/>
          </p:nvSpPr>
          <p:spPr bwMode="auto">
            <a:xfrm>
              <a:off x="2926" y="2478"/>
              <a:ext cx="453" cy="45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486" name="Rectangle 174"/>
            <p:cNvSpPr>
              <a:spLocks noChangeArrowheads="1"/>
            </p:cNvSpPr>
            <p:nvPr/>
          </p:nvSpPr>
          <p:spPr bwMode="auto">
            <a:xfrm>
              <a:off x="1565" y="2025"/>
              <a:ext cx="453" cy="45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487" name="Rectangle 175"/>
            <p:cNvSpPr>
              <a:spLocks noChangeArrowheads="1"/>
            </p:cNvSpPr>
            <p:nvPr/>
          </p:nvSpPr>
          <p:spPr bwMode="auto">
            <a:xfrm>
              <a:off x="1565" y="2478"/>
              <a:ext cx="453" cy="45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488" name="Rectangle 176"/>
            <p:cNvSpPr>
              <a:spLocks noChangeArrowheads="1"/>
            </p:cNvSpPr>
            <p:nvPr/>
          </p:nvSpPr>
          <p:spPr bwMode="auto">
            <a:xfrm>
              <a:off x="1520" y="618"/>
              <a:ext cx="1904" cy="46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489" name="Rectangle 177"/>
            <p:cNvSpPr>
              <a:spLocks noChangeArrowheads="1"/>
            </p:cNvSpPr>
            <p:nvPr/>
          </p:nvSpPr>
          <p:spPr bwMode="auto">
            <a:xfrm rot="-5400000">
              <a:off x="409" y="1775"/>
              <a:ext cx="2268" cy="4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76" name="Text Box 11"/>
          <p:cNvSpPr txBox="1">
            <a:spLocks noChangeArrowheads="1"/>
          </p:cNvSpPr>
          <p:nvPr/>
        </p:nvSpPr>
        <p:spPr bwMode="auto">
          <a:xfrm>
            <a:off x="6711255" y="91480"/>
            <a:ext cx="2181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 err="1">
                <a:latin typeface="Arial" pitchFamily="34" charset="0"/>
                <a:cs typeface="Arial" pitchFamily="34" charset="0"/>
              </a:rPr>
              <a:t>Photovoltaics</a:t>
            </a:r>
            <a:endParaRPr lang="en-GB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77" name="Picture 2" descr="File:Klassieren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3429000"/>
            <a:ext cx="1800200" cy="2396266"/>
          </a:xfrm>
          <a:prstGeom prst="rect">
            <a:avLst/>
          </a:prstGeom>
          <a:noFill/>
        </p:spPr>
      </p:pic>
      <p:sp>
        <p:nvSpPr>
          <p:cNvPr id="178" name="Rectangle 177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0" y="6011863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33"/>
          <p:cNvSpPr txBox="1">
            <a:spLocks noChangeArrowheads="1"/>
          </p:cNvSpPr>
          <p:nvPr/>
        </p:nvSpPr>
        <p:spPr bwMode="auto">
          <a:xfrm>
            <a:off x="6928481" y="87015"/>
            <a:ext cx="196399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 b="1" dirty="0" err="1">
                <a:latin typeface="Arial" pitchFamily="34" charset="0"/>
                <a:cs typeface="Arial" pitchFamily="34" charset="0"/>
              </a:rPr>
              <a:t>Renewables</a:t>
            </a:r>
            <a:endParaRPr lang="en-GB" sz="24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1547834" y="1071546"/>
          <a:ext cx="6552558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186"/>
                <a:gridCol w="2184186"/>
                <a:gridCol w="2184186"/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Electricity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Heat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Transport Fuels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Biomass </a:t>
                      </a:r>
                      <a:r>
                        <a:rPr lang="en-GB" sz="2000" b="1" baseline="3000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Biomass </a:t>
                      </a:r>
                      <a:r>
                        <a:rPr lang="en-GB" sz="2000" b="1" baseline="3000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Biomass </a:t>
                      </a:r>
                      <a:r>
                        <a:rPr lang="en-GB" sz="2000" b="1" baseline="3000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Fuel Cells </a:t>
                      </a:r>
                      <a:r>
                        <a:rPr lang="en-GB" sz="2000" b="1" baseline="3000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Geothermal </a:t>
                      </a:r>
                      <a:r>
                        <a:rPr lang="en-GB" sz="2000" b="1" baseline="3000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Fuel Cells </a:t>
                      </a:r>
                      <a:r>
                        <a:rPr lang="en-GB" sz="2000" b="1" baseline="3000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Geothermal </a:t>
                      </a:r>
                      <a:r>
                        <a:rPr lang="en-GB" sz="2000" b="1" baseline="3000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Solar </a:t>
                      </a:r>
                      <a:r>
                        <a:rPr lang="en-GB" sz="2000" b="1" baseline="30000" dirty="0" smtClean="0">
                          <a:solidFill>
                            <a:srgbClr val="00B050"/>
                          </a:solidFill>
                          <a:latin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Hydro </a:t>
                      </a:r>
                      <a:r>
                        <a:rPr lang="en-GB" sz="2000" b="1" baseline="30000" dirty="0" smtClean="0">
                          <a:solidFill>
                            <a:srgbClr val="7030A0"/>
                          </a:solidFill>
                          <a:latin typeface="Arial" pitchFamily="34" charset="0"/>
                          <a:cs typeface="Arial" pitchFamily="34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C – Continuous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Solar </a:t>
                      </a:r>
                      <a:r>
                        <a:rPr lang="en-GB" sz="2000" b="1" baseline="30000" dirty="0" smtClean="0">
                          <a:solidFill>
                            <a:srgbClr val="00B050"/>
                          </a:solidFill>
                          <a:latin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solidFill>
                            <a:srgbClr val="FFC000"/>
                          </a:solidFill>
                          <a:latin typeface="Arial" pitchFamily="34" charset="0"/>
                          <a:cs typeface="Arial" pitchFamily="34" charset="0"/>
                        </a:rPr>
                        <a:t>I – Intermittent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Tidal </a:t>
                      </a:r>
                      <a:r>
                        <a:rPr lang="en-GB" sz="2000" b="1" baseline="30000" dirty="0" smtClean="0">
                          <a:solidFill>
                            <a:srgbClr val="00B0F0"/>
                          </a:solidFill>
                          <a:latin typeface="Arial" pitchFamily="34" charset="0"/>
                          <a:cs typeface="Arial" pitchFamily="34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solidFill>
                            <a:srgbClr val="7030A0"/>
                          </a:solidFill>
                          <a:latin typeface="Arial" pitchFamily="34" charset="0"/>
                          <a:cs typeface="Arial" pitchFamily="34" charset="0"/>
                        </a:rPr>
                        <a:t>M – Moderate</a:t>
                      </a:r>
                      <a:endParaRPr lang="en-US" sz="20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Wave power </a:t>
                      </a:r>
                      <a:r>
                        <a:rPr lang="en-GB" sz="2000" b="1" baseline="30000" dirty="0" smtClean="0">
                          <a:solidFill>
                            <a:srgbClr val="00B050"/>
                          </a:solidFill>
                          <a:latin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solidFill>
                            <a:srgbClr val="00B0F0"/>
                          </a:solidFill>
                          <a:latin typeface="Arial" pitchFamily="34" charset="0"/>
                          <a:cs typeface="Arial" pitchFamily="34" charset="0"/>
                        </a:rPr>
                        <a:t>R – Regular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latin typeface="Arial" pitchFamily="34" charset="0"/>
                          <a:cs typeface="Arial" pitchFamily="34" charset="0"/>
                        </a:rPr>
                        <a:t>Wind power </a:t>
                      </a:r>
                      <a:r>
                        <a:rPr lang="en-GB" sz="2000" b="1" baseline="30000" dirty="0" err="1" smtClean="0">
                          <a:solidFill>
                            <a:srgbClr val="FFC000"/>
                          </a:solidFill>
                          <a:latin typeface="Arial" pitchFamily="34" charset="0"/>
                          <a:cs typeface="Arial" pitchFamily="34" charset="0"/>
                        </a:rPr>
                        <a:t>i</a:t>
                      </a:r>
                      <a:endParaRPr lang="en-GB" sz="2000" b="1" baseline="30000" dirty="0" smtClean="0">
                        <a:solidFill>
                          <a:srgbClr val="FFC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solidFill>
                            <a:srgbClr val="00B050"/>
                          </a:solidFill>
                          <a:latin typeface="Arial" pitchFamily="34" charset="0"/>
                          <a:cs typeface="Arial" pitchFamily="34" charset="0"/>
                        </a:rPr>
                        <a:t>V – Variable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72512" y="87015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latin typeface="Arial" pitchFamily="34" charset="0"/>
                <a:cs typeface="Arial" pitchFamily="34" charset="0"/>
              </a:rPr>
              <a:t>Materials</a:t>
            </a:r>
            <a:endParaRPr lang="en-GB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476672"/>
            <a:ext cx="691276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Have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different efficiencies and costs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Must match available spectrum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Can use multiple physical configurations to take advantage of different light absorption and charge separation mechanism</a:t>
            </a:r>
          </a:p>
          <a:p>
            <a:pPr marL="266700" indent="-266700">
              <a:lnSpc>
                <a:spcPct val="150000"/>
              </a:lnSpc>
              <a:buBlip>
                <a:blip r:embed="rId2"/>
              </a:buBlip>
            </a:pP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723900" lvl="1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Monocrystalline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silicon</a:t>
            </a:r>
          </a:p>
          <a:p>
            <a:pPr marL="723900" lvl="1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Polycrystalline silicon</a:t>
            </a:r>
          </a:p>
          <a:p>
            <a:pPr marL="723900" lvl="1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Amorphous silicon</a:t>
            </a:r>
          </a:p>
          <a:p>
            <a:pPr marL="723900" lvl="1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Cadmium telluride</a:t>
            </a:r>
          </a:p>
          <a:p>
            <a:pPr marL="723900" lvl="1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Copper indium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selenide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/sulphide</a:t>
            </a:r>
          </a:p>
          <a:p>
            <a:pPr marL="723900" lvl="1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Thin film layers</a:t>
            </a:r>
          </a:p>
          <a:p>
            <a:pPr marL="723900" lvl="1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Organic dyes</a:t>
            </a:r>
          </a:p>
          <a:p>
            <a:pPr marL="723900" lvl="1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Organic polymers</a:t>
            </a:r>
          </a:p>
          <a:p>
            <a:pPr marL="723900" lvl="1" indent="-266700">
              <a:lnSpc>
                <a:spcPct val="150000"/>
              </a:lnSpc>
              <a:buBlip>
                <a:blip r:embed="rId2"/>
              </a:buBlip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Nanocrystals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used as quantum dots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51520" y="692696"/>
          <a:ext cx="8532440" cy="546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440160"/>
                <a:gridCol w="3096344"/>
                <a:gridCol w="9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PV power station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Country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DC Peak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Power</a:t>
                      </a:r>
                    </a:p>
                    <a:p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GB" baseline="0" dirty="0" err="1" smtClean="0">
                          <a:latin typeface="Arial" pitchFamily="34" charset="0"/>
                          <a:cs typeface="Arial" pitchFamily="34" charset="0"/>
                        </a:rPr>
                        <a:t>MWp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Year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Agua Caliente Solar Project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USA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&gt;200 (397 when complete)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Charanka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Solar Park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India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214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2012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Golmud</a:t>
                      </a: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 Solar Park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China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2011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Sarna</a:t>
                      </a: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 PV plant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Canada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97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2010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Montalto</a:t>
                      </a: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di</a:t>
                      </a: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 Castro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Italy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84.2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2010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Finsterwalde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Solar park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Germany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80.7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2010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Okhotnykovo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Solar Park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Ukraine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80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2011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Solarpark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GB" baseline="0" dirty="0" err="1" smtClean="0">
                          <a:latin typeface="Arial" pitchFamily="34" charset="0"/>
                          <a:cs typeface="Arial" pitchFamily="34" charset="0"/>
                        </a:rPr>
                        <a:t>Senftenberg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Germany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78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2011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Lieberose</a:t>
                      </a: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 PV Park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Germany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71.8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Rovigo PV Plant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Italy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70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2010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Olmedilla</a:t>
                      </a: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 PV Park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Spain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60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2008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Strasskirchen</a:t>
                      </a: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 Solar Park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Germany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54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Puertollano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PV Park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Spain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50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2008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680621" y="87015"/>
            <a:ext cx="4211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Solar PV </a:t>
            </a:r>
            <a:r>
              <a:rPr lang="en-GB" sz="2400" b="1" dirty="0" smtClean="0">
                <a:latin typeface="Arial" pitchFamily="34" charset="0"/>
                <a:cs typeface="Arial" pitchFamily="34" charset="0"/>
              </a:rPr>
              <a:t>Power</a:t>
            </a:r>
            <a:r>
              <a:rPr lang="en-GB" sz="2400" b="1" dirty="0" smtClean="0"/>
              <a:t> Plants (50MW)</a:t>
            </a:r>
            <a:endParaRPr lang="en-GB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upload.wikimedia.org/wikipedia/commons/thumb/4/45/Blick_vom_aussichtsturm_h%C3%B6rlitz4.jpg/220px-Blick_vom_aussichtsturm_h%C3%B6rlitz4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764704"/>
            <a:ext cx="2880319" cy="216024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292080" y="2924944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latin typeface="Arial" pitchFamily="34" charset="0"/>
                <a:cs typeface="Arial" pitchFamily="34" charset="0"/>
              </a:rPr>
              <a:t>Senftenberg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78 MW PV Plant</a:t>
            </a: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330,000 PV modules</a:t>
            </a: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Plans to expand to 148MW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4" name="Picture 4" descr="http://upload.wikimedia.org/wikipedia/commons/thumb/c/c5/LiberoseSolarpark.jpg/220px-LiberoseSolarpark.jpg">
            <a:hlinkClick r:id="rId4" tooltip="Lieberose Photovoltaic Park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764704"/>
            <a:ext cx="3384376" cy="213831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11560" y="2924944"/>
            <a:ext cx="317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>
                <a:latin typeface="Arial" pitchFamily="34" charset="0"/>
                <a:cs typeface="Arial" pitchFamily="34" charset="0"/>
              </a:rPr>
              <a:t>Lieberose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70.8 MW PV Park</a:t>
            </a: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900,000 solar panels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6" name="Picture 6" descr="http://upload.wikimedia.org/wikipedia/commons/thumb/f/fd/Juwi_PV_Field.jpg/400px-Juwi_PV_Field.jpg">
            <a:hlinkClick r:id="rId6" tooltip="Waldpolenz Solar Park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1560" y="3838513"/>
            <a:ext cx="3377952" cy="225478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427984" y="4642739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latin typeface="Arial" pitchFamily="34" charset="0"/>
                <a:cs typeface="Arial" pitchFamily="34" charset="0"/>
              </a:rPr>
              <a:t>Waldpolenz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52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MWp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Solar Park – uses 550,000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CdTe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thin film PV panels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0741" y="87015"/>
            <a:ext cx="3131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Solar PV </a:t>
            </a:r>
            <a:r>
              <a:rPr lang="en-GB" sz="2400" b="1" dirty="0" smtClean="0">
                <a:latin typeface="Arial" pitchFamily="34" charset="0"/>
                <a:cs typeface="Arial" pitchFamily="34" charset="0"/>
              </a:rPr>
              <a:t>Power</a:t>
            </a:r>
            <a:r>
              <a:rPr lang="en-GB" sz="2400" b="1" dirty="0" smtClean="0"/>
              <a:t> Plants </a:t>
            </a:r>
            <a:endParaRPr lang="en-GB" sz="2400" b="1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3697858" y="87015"/>
            <a:ext cx="519462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Development of Photovoltaic Cells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612775" y="981075"/>
            <a:ext cx="7920038" cy="485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 sz="2000" b="1" dirty="0">
                <a:latin typeface="Arial" pitchFamily="34" charset="0"/>
                <a:cs typeface="Arial" pitchFamily="34" charset="0"/>
              </a:rPr>
              <a:t>1</a:t>
            </a:r>
            <a:r>
              <a:rPr lang="en-GB" sz="2000" b="1" baseline="30000" dirty="0">
                <a:latin typeface="Arial" pitchFamily="34" charset="0"/>
                <a:cs typeface="Arial" pitchFamily="34" charset="0"/>
              </a:rPr>
              <a:t>st</a:t>
            </a:r>
            <a:r>
              <a:rPr lang="en-GB" sz="2000" b="1" dirty="0">
                <a:latin typeface="Arial" pitchFamily="34" charset="0"/>
                <a:cs typeface="Arial" pitchFamily="34" charset="0"/>
              </a:rPr>
              <a:t> Generation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Single crystal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Polycrystalline (silicon)</a:t>
            </a:r>
          </a:p>
          <a:p>
            <a:endParaRPr lang="en-GB" dirty="0">
              <a:latin typeface="Arial" pitchFamily="34" charset="0"/>
              <a:cs typeface="Arial" pitchFamily="34" charset="0"/>
            </a:endParaRPr>
          </a:p>
          <a:p>
            <a:r>
              <a:rPr lang="en-GB" sz="2000" b="1" dirty="0">
                <a:latin typeface="Arial" pitchFamily="34" charset="0"/>
                <a:cs typeface="Arial" pitchFamily="34" charset="0"/>
              </a:rPr>
              <a:t>2</a:t>
            </a:r>
            <a:r>
              <a:rPr lang="en-GB" sz="2000" b="1" baseline="30000" dirty="0">
                <a:latin typeface="Arial" pitchFamily="34" charset="0"/>
                <a:cs typeface="Arial" pitchFamily="34" charset="0"/>
              </a:rPr>
              <a:t>nd</a:t>
            </a:r>
            <a:r>
              <a:rPr lang="en-GB" sz="2000" b="1" dirty="0">
                <a:latin typeface="Arial" pitchFamily="34" charset="0"/>
                <a:cs typeface="Arial" pitchFamily="34" charset="0"/>
              </a:rPr>
              <a:t> Generation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Amorphous Si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Thin film Si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 err="1">
                <a:latin typeface="Arial" pitchFamily="34" charset="0"/>
                <a:cs typeface="Arial" pitchFamily="34" charset="0"/>
              </a:rPr>
              <a:t>CuIn</a:t>
            </a:r>
            <a:r>
              <a:rPr lang="en-GB" dirty="0">
                <a:latin typeface="Arial" pitchFamily="34" charset="0"/>
                <a:cs typeface="Arial" pitchFamily="34" charset="0"/>
              </a:rPr>
              <a:t>(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Ga</a:t>
            </a:r>
            <a:r>
              <a:rPr lang="en-GB" dirty="0">
                <a:latin typeface="Arial" pitchFamily="34" charset="0"/>
                <a:cs typeface="Arial" pitchFamily="34" charset="0"/>
              </a:rPr>
              <a:t>)Se</a:t>
            </a:r>
            <a:r>
              <a:rPr lang="en-GB" baseline="-25000" dirty="0">
                <a:latin typeface="Arial" pitchFamily="34" charset="0"/>
                <a:cs typeface="Arial" pitchFamily="34" charset="0"/>
              </a:rPr>
              <a:t>2 </a:t>
            </a:r>
            <a:r>
              <a:rPr lang="en-GB" dirty="0">
                <a:latin typeface="Arial" pitchFamily="34" charset="0"/>
                <a:cs typeface="Arial" pitchFamily="34" charset="0"/>
              </a:rPr>
              <a:t>(copper indium gallium 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selenide</a:t>
            </a:r>
            <a:r>
              <a:rPr lang="en-GB" dirty="0">
                <a:latin typeface="Arial" pitchFamily="34" charset="0"/>
                <a:cs typeface="Arial" pitchFamily="34" charset="0"/>
              </a:rPr>
              <a:t>), 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CdTe</a:t>
            </a:r>
            <a:r>
              <a:rPr lang="en-GB" dirty="0">
                <a:latin typeface="Arial" pitchFamily="34" charset="0"/>
                <a:cs typeface="Arial" pitchFamily="34" charset="0"/>
              </a:rPr>
              <a:t> (cadmium telluride)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Dye-sensitized 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nano</a:t>
            </a:r>
            <a:r>
              <a:rPr lang="en-GB" dirty="0">
                <a:latin typeface="Arial" pitchFamily="34" charset="0"/>
                <a:cs typeface="Arial" pitchFamily="34" charset="0"/>
              </a:rPr>
              <a:t>-crystalline Cells (DSC)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Organic PV</a:t>
            </a:r>
          </a:p>
          <a:p>
            <a:endParaRPr lang="en-GB" dirty="0">
              <a:latin typeface="Arial" pitchFamily="34" charset="0"/>
              <a:cs typeface="Arial" pitchFamily="34" charset="0"/>
            </a:endParaRPr>
          </a:p>
          <a:p>
            <a:r>
              <a:rPr lang="en-GB" sz="2000" b="1" dirty="0">
                <a:latin typeface="Arial" pitchFamily="34" charset="0"/>
                <a:cs typeface="Arial" pitchFamily="34" charset="0"/>
              </a:rPr>
              <a:t>3</a:t>
            </a:r>
            <a:r>
              <a:rPr lang="en-GB" sz="2000" b="1" baseline="30000" dirty="0">
                <a:latin typeface="Arial" pitchFamily="34" charset="0"/>
                <a:cs typeface="Arial" pitchFamily="34" charset="0"/>
              </a:rPr>
              <a:t>rd</a:t>
            </a:r>
            <a:r>
              <a:rPr lang="en-GB" sz="2000" b="1" dirty="0">
                <a:latin typeface="Arial" pitchFamily="34" charset="0"/>
                <a:cs typeface="Arial" pitchFamily="34" charset="0"/>
              </a:rPr>
              <a:t> Generation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Multi-gap tandem cells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Hot electron converters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Carrier multiplication cells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Mid-band PV</a:t>
            </a:r>
          </a:p>
          <a:p>
            <a:pPr marL="266700" indent="-266700"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Quantum Dot Solar Cells</a:t>
            </a:r>
          </a:p>
        </p:txBody>
      </p:sp>
      <p:pic>
        <p:nvPicPr>
          <p:cNvPr id="17413" name="Picture 5" descr="quantumdotsolarcell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8813" y="4076700"/>
            <a:ext cx="4286250" cy="1752600"/>
          </a:xfrm>
          <a:prstGeom prst="rect">
            <a:avLst/>
          </a:prstGeom>
          <a:noFill/>
        </p:spPr>
      </p:pic>
      <p:pic>
        <p:nvPicPr>
          <p:cNvPr id="17415" name="Picture 7" descr="Nellis_base_solar_540x40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5963" y="765175"/>
            <a:ext cx="2959100" cy="221932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waves"/>
          <p:cNvPicPr>
            <a:picLocks noChangeAspect="1" noChangeArrowheads="1"/>
          </p:cNvPicPr>
          <p:nvPr/>
        </p:nvPicPr>
        <p:blipFill>
          <a:blip r:embed="rId2" cstate="print"/>
          <a:srcRect t="-150" r="6992" b="-1544"/>
          <a:stretch>
            <a:fillRect/>
          </a:stretch>
        </p:blipFill>
        <p:spPr bwMode="auto">
          <a:xfrm>
            <a:off x="0" y="650875"/>
            <a:ext cx="9144000" cy="564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6608067" y="95250"/>
            <a:ext cx="22844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Marine Energy</a:t>
            </a: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0" y="6207125"/>
            <a:ext cx="914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0" y="669925"/>
            <a:ext cx="914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658" name="Text Box 2"/>
          <p:cNvSpPr txBox="1">
            <a:spLocks noChangeArrowheads="1"/>
          </p:cNvSpPr>
          <p:nvPr/>
        </p:nvSpPr>
        <p:spPr bwMode="auto">
          <a:xfrm>
            <a:off x="6608067" y="80963"/>
            <a:ext cx="22844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Marine Energy</a:t>
            </a:r>
          </a:p>
        </p:txBody>
      </p:sp>
      <p:sp>
        <p:nvSpPr>
          <p:cNvPr id="966659" name="Text Box 3"/>
          <p:cNvSpPr txBox="1">
            <a:spLocks noChangeArrowheads="1"/>
          </p:cNvSpPr>
          <p:nvPr/>
        </p:nvSpPr>
        <p:spPr bwMode="auto">
          <a:xfrm>
            <a:off x="287338" y="774700"/>
            <a:ext cx="305744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Types </a:t>
            </a:r>
            <a:r>
              <a:rPr lang="en-GB" sz="2000" b="1" dirty="0">
                <a:latin typeface="Arial" pitchFamily="34" charset="0"/>
                <a:cs typeface="Arial" pitchFamily="34" charset="0"/>
              </a:rPr>
              <a:t>of Marine Energy</a:t>
            </a:r>
          </a:p>
        </p:txBody>
      </p:sp>
      <p:sp>
        <p:nvSpPr>
          <p:cNvPr id="966661" name="Text Box 5"/>
          <p:cNvSpPr txBox="1">
            <a:spLocks noChangeArrowheads="1"/>
          </p:cNvSpPr>
          <p:nvPr/>
        </p:nvSpPr>
        <p:spPr bwMode="auto">
          <a:xfrm>
            <a:off x="339725" y="5051425"/>
            <a:ext cx="5900718" cy="7750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73050" indent="-273050">
              <a:lnSpc>
                <a:spcPct val="130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Tides are driven by the gravitational pull of the moon</a:t>
            </a:r>
          </a:p>
          <a:p>
            <a:pPr marL="273050" indent="-273050">
              <a:lnSpc>
                <a:spcPct val="130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Waves driven primarily by the wind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188075" y="695325"/>
            <a:ext cx="2867025" cy="5505450"/>
            <a:chOff x="3898" y="438"/>
            <a:chExt cx="1806" cy="3468"/>
          </a:xfrm>
        </p:grpSpPr>
        <p:pic>
          <p:nvPicPr>
            <p:cNvPr id="966663" name="Picture 7" descr="Mini-OTEC"/>
            <p:cNvPicPr>
              <a:picLocks noChangeAspect="1" noChangeArrowheads="1"/>
            </p:cNvPicPr>
            <p:nvPr/>
          </p:nvPicPr>
          <p:blipFill>
            <a:blip r:embed="rId3" cstate="print"/>
            <a:srcRect l="1778" b="10664"/>
            <a:stretch>
              <a:fillRect/>
            </a:stretch>
          </p:blipFill>
          <p:spPr bwMode="auto">
            <a:xfrm>
              <a:off x="3943" y="443"/>
              <a:ext cx="1713" cy="821"/>
            </a:xfrm>
            <a:prstGeom prst="rect">
              <a:avLst/>
            </a:prstGeom>
            <a:noFill/>
          </p:spPr>
        </p:pic>
        <p:pic>
          <p:nvPicPr>
            <p:cNvPr id="966664" name="Picture 8" descr="07ranc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32" y="1285"/>
              <a:ext cx="1730" cy="980"/>
            </a:xfrm>
            <a:prstGeom prst="rect">
              <a:avLst/>
            </a:prstGeom>
            <a:noFill/>
          </p:spPr>
        </p:pic>
        <p:pic>
          <p:nvPicPr>
            <p:cNvPr id="966665" name="Picture 9" descr="norge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923" y="2289"/>
              <a:ext cx="744" cy="8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66666" name="Picture 10" descr="Picture15"/>
            <p:cNvPicPr>
              <a:picLocks noChangeAspect="1" noChangeArrowheads="1"/>
            </p:cNvPicPr>
            <p:nvPr/>
          </p:nvPicPr>
          <p:blipFill>
            <a:blip r:embed="rId6" cstate="print"/>
            <a:srcRect t="13217" b="9427"/>
            <a:stretch>
              <a:fillRect/>
            </a:stretch>
          </p:blipFill>
          <p:spPr bwMode="auto">
            <a:xfrm>
              <a:off x="3946" y="3147"/>
              <a:ext cx="1721" cy="755"/>
            </a:xfrm>
            <a:prstGeom prst="rect">
              <a:avLst/>
            </a:prstGeom>
            <a:noFill/>
          </p:spPr>
        </p:pic>
        <p:pic>
          <p:nvPicPr>
            <p:cNvPr id="966667" name="Picture 11" descr="getimag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948" y="2298"/>
              <a:ext cx="936" cy="827"/>
            </a:xfrm>
            <a:prstGeom prst="rect">
              <a:avLst/>
            </a:prstGeom>
            <a:noFill/>
          </p:spPr>
        </p:pic>
        <p:sp>
          <p:nvSpPr>
            <p:cNvPr id="966668" name="Rectangle 12"/>
            <p:cNvSpPr>
              <a:spLocks noChangeArrowheads="1"/>
            </p:cNvSpPr>
            <p:nvPr/>
          </p:nvSpPr>
          <p:spPr bwMode="auto">
            <a:xfrm>
              <a:off x="3898" y="446"/>
              <a:ext cx="56" cy="345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966669" name="Line 13"/>
            <p:cNvSpPr>
              <a:spLocks noChangeShapeType="1"/>
            </p:cNvSpPr>
            <p:nvPr/>
          </p:nvSpPr>
          <p:spPr bwMode="auto">
            <a:xfrm>
              <a:off x="3934" y="3897"/>
              <a:ext cx="1752" cy="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966670" name="Line 14"/>
            <p:cNvSpPr>
              <a:spLocks noChangeShapeType="1"/>
            </p:cNvSpPr>
            <p:nvPr/>
          </p:nvSpPr>
          <p:spPr bwMode="auto">
            <a:xfrm>
              <a:off x="3912" y="2276"/>
              <a:ext cx="1752" cy="6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966671" name="Line 15"/>
            <p:cNvSpPr>
              <a:spLocks noChangeShapeType="1"/>
            </p:cNvSpPr>
            <p:nvPr/>
          </p:nvSpPr>
          <p:spPr bwMode="auto">
            <a:xfrm>
              <a:off x="3915" y="3130"/>
              <a:ext cx="1752" cy="6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966672" name="Line 16"/>
            <p:cNvSpPr>
              <a:spLocks noChangeShapeType="1"/>
            </p:cNvSpPr>
            <p:nvPr/>
          </p:nvSpPr>
          <p:spPr bwMode="auto">
            <a:xfrm>
              <a:off x="3911" y="1270"/>
              <a:ext cx="1752" cy="6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966673" name="Line 17"/>
            <p:cNvSpPr>
              <a:spLocks noChangeShapeType="1"/>
            </p:cNvSpPr>
            <p:nvPr/>
          </p:nvSpPr>
          <p:spPr bwMode="auto">
            <a:xfrm flipH="1">
              <a:off x="4902" y="2292"/>
              <a:ext cx="6" cy="83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966674" name="Line 18"/>
            <p:cNvSpPr>
              <a:spLocks noChangeShapeType="1"/>
            </p:cNvSpPr>
            <p:nvPr/>
          </p:nvSpPr>
          <p:spPr bwMode="auto">
            <a:xfrm>
              <a:off x="3911" y="454"/>
              <a:ext cx="1749" cy="6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966675" name="Rectangle 19"/>
            <p:cNvSpPr>
              <a:spLocks noChangeArrowheads="1"/>
            </p:cNvSpPr>
            <p:nvPr/>
          </p:nvSpPr>
          <p:spPr bwMode="auto">
            <a:xfrm>
              <a:off x="5654" y="438"/>
              <a:ext cx="50" cy="346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 dirty="0"/>
            </a:p>
          </p:txBody>
        </p:sp>
      </p:grpSp>
      <p:sp>
        <p:nvSpPr>
          <p:cNvPr id="966676" name="Text Box 20"/>
          <p:cNvSpPr txBox="1">
            <a:spLocks noChangeArrowheads="1"/>
          </p:cNvSpPr>
          <p:nvPr/>
        </p:nvSpPr>
        <p:spPr bwMode="auto">
          <a:xfrm>
            <a:off x="339725" y="1196752"/>
            <a:ext cx="5243743" cy="38318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73050" indent="-27305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b="1" i="1" dirty="0">
                <a:latin typeface="Arial" pitchFamily="34" charset="0"/>
                <a:cs typeface="Arial" pitchFamily="34" charset="0"/>
              </a:rPr>
              <a:t>Thermal Energy</a:t>
            </a:r>
            <a:r>
              <a:rPr lang="en-GB" dirty="0">
                <a:latin typeface="Arial" pitchFamily="34" charset="0"/>
                <a:cs typeface="Arial" pitchFamily="34" charset="0"/>
              </a:rPr>
              <a:t> from the sun’s heat:</a:t>
            </a:r>
          </a:p>
          <a:p>
            <a:pPr marL="730250" lvl="2" indent="-27305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Ocean Thermal Energy Conversion</a:t>
            </a:r>
          </a:p>
          <a:p>
            <a:pPr marL="273050" indent="-27305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b="1" i="1" dirty="0" smtClean="0">
                <a:latin typeface="Arial" pitchFamily="34" charset="0"/>
                <a:cs typeface="Arial" pitchFamily="34" charset="0"/>
              </a:rPr>
              <a:t>Mechanical </a:t>
            </a:r>
            <a:r>
              <a:rPr lang="en-GB" b="1" i="1" dirty="0">
                <a:latin typeface="Arial" pitchFamily="34" charset="0"/>
                <a:cs typeface="Arial" pitchFamily="34" charset="0"/>
              </a:rPr>
              <a:t>Energy</a:t>
            </a:r>
            <a:r>
              <a:rPr lang="en-GB" dirty="0">
                <a:latin typeface="Arial" pitchFamily="34" charset="0"/>
                <a:cs typeface="Arial" pitchFamily="34" charset="0"/>
              </a:rPr>
              <a:t> from the tides and waves:</a:t>
            </a:r>
          </a:p>
          <a:p>
            <a:pPr marL="730250" lvl="2" indent="-27305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Tidal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barrages</a:t>
            </a:r>
          </a:p>
          <a:p>
            <a:pPr marL="730250" lvl="2" indent="-27305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Tidal lagoons</a:t>
            </a:r>
            <a:endParaRPr lang="en-GB" dirty="0">
              <a:latin typeface="Arial" pitchFamily="34" charset="0"/>
              <a:cs typeface="Arial" pitchFamily="34" charset="0"/>
            </a:endParaRPr>
          </a:p>
          <a:p>
            <a:pPr marL="730250" lvl="2" indent="-27305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Tidal fences</a:t>
            </a:r>
          </a:p>
          <a:p>
            <a:pPr marL="730250" lvl="2" indent="-27305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Tidal stream devices</a:t>
            </a:r>
          </a:p>
          <a:p>
            <a:pPr marL="730250" lvl="2" indent="-27305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Wave energy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devices</a:t>
            </a:r>
          </a:p>
          <a:p>
            <a:pPr marL="273050" lvl="2" indent="-27305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b="1" dirty="0" smtClean="0">
                <a:latin typeface="Arial" pitchFamily="34" charset="0"/>
                <a:cs typeface="Arial" pitchFamily="34" charset="0"/>
              </a:rPr>
              <a:t>Osmotic Power</a:t>
            </a:r>
            <a:endParaRPr lang="en-GB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572250" y="80963"/>
            <a:ext cx="22844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Marine Energy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15616" y="1772816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Potential of Ocean Energy</a:t>
            </a:r>
            <a:endParaRPr lang="en-GB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15616" y="2168860"/>
          <a:ext cx="6948772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364"/>
                <a:gridCol w="1728192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Form </a:t>
                      </a:r>
                      <a:endParaRPr lang="en-GB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Capacity</a:t>
                      </a:r>
                    </a:p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(GW)</a:t>
                      </a:r>
                      <a:endParaRPr lang="en-GB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Annual Generation</a:t>
                      </a:r>
                    </a:p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TW.h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Osmotic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Power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2,000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Ocean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Thermal Energy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1,000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10,000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Tidal Power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90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800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Wave Power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1,000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– 9,000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8,000 – 80,000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15616" y="4653136"/>
            <a:ext cx="342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Theoretical potential 4 – 18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ToE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7" name="Text Box 3"/>
          <p:cNvSpPr txBox="1">
            <a:spLocks noChangeArrowheads="1"/>
          </p:cNvSpPr>
          <p:nvPr/>
        </p:nvSpPr>
        <p:spPr bwMode="auto">
          <a:xfrm>
            <a:off x="3628330" y="91480"/>
            <a:ext cx="52641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Ocean Thermal Energy Conversion</a:t>
            </a:r>
          </a:p>
        </p:txBody>
      </p:sp>
      <p:sp>
        <p:nvSpPr>
          <p:cNvPr id="830468" name="Text Box 4"/>
          <p:cNvSpPr txBox="1">
            <a:spLocks noChangeArrowheads="1"/>
          </p:cNvSpPr>
          <p:nvPr/>
        </p:nvSpPr>
        <p:spPr bwMode="auto">
          <a:xfrm>
            <a:off x="184150" y="1112838"/>
            <a:ext cx="810577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Concept first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proposed in 1881 </a:t>
            </a:r>
            <a:r>
              <a:rPr lang="en-GB" dirty="0">
                <a:latin typeface="Arial" pitchFamily="34" charset="0"/>
                <a:cs typeface="Arial" pitchFamily="34" charset="0"/>
              </a:rPr>
              <a:t>and first plant built at Matanzas Bay, Cuba in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1930 using a low pressure turbine </a:t>
            </a:r>
            <a:r>
              <a:rPr lang="en-GB" dirty="0">
                <a:latin typeface="Arial" pitchFamily="34" charset="0"/>
                <a:cs typeface="Arial" pitchFamily="34" charset="0"/>
              </a:rPr>
              <a:t>– 22kW output</a:t>
            </a:r>
          </a:p>
        </p:txBody>
      </p:sp>
      <p:sp>
        <p:nvSpPr>
          <p:cNvPr id="830469" name="Text Box 5"/>
          <p:cNvSpPr txBox="1">
            <a:spLocks noChangeArrowheads="1"/>
          </p:cNvSpPr>
          <p:nvPr/>
        </p:nvSpPr>
        <p:spPr bwMode="auto">
          <a:xfrm>
            <a:off x="184150" y="1912938"/>
            <a:ext cx="4279838" cy="3416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73050" indent="-273050">
              <a:lnSpc>
                <a:spcPct val="150000"/>
              </a:lnSpc>
            </a:pPr>
            <a:r>
              <a:rPr lang="en-GB" dirty="0">
                <a:latin typeface="Arial" pitchFamily="34" charset="0"/>
                <a:cs typeface="Arial" pitchFamily="34" charset="0"/>
              </a:rPr>
              <a:t>Operates on the concept of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heat engine</a:t>
            </a:r>
            <a:r>
              <a:rPr lang="en-GB" dirty="0">
                <a:latin typeface="Arial" pitchFamily="34" charset="0"/>
                <a:cs typeface="Arial" pitchFamily="34" charset="0"/>
              </a:rPr>
              <a:t>:</a:t>
            </a:r>
          </a:p>
          <a:p>
            <a:pPr marL="361950" indent="-361950">
              <a:lnSpc>
                <a:spcPct val="150000"/>
              </a:lnSpc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 marL="273050" indent="-27305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2"/>
              </a:buBlip>
              <a:tabLst>
                <a:tab pos="273050" algn="l"/>
              </a:tabLst>
            </a:pPr>
            <a:r>
              <a:rPr lang="en-GB" dirty="0">
                <a:latin typeface="Arial" pitchFamily="34" charset="0"/>
                <a:cs typeface="Arial" pitchFamily="34" charset="0"/>
              </a:rPr>
              <a:t>A device placed between a high temperature reservoir and a low temperature reservoir</a:t>
            </a:r>
          </a:p>
          <a:p>
            <a:pPr marL="273050" indent="-27305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2"/>
              </a:buBlip>
              <a:tabLst>
                <a:tab pos="273050" algn="l"/>
              </a:tabLst>
            </a:pPr>
            <a:r>
              <a:rPr lang="en-GB" dirty="0">
                <a:latin typeface="Arial" pitchFamily="34" charset="0"/>
                <a:cs typeface="Arial" pitchFamily="34" charset="0"/>
              </a:rPr>
              <a:t>As heat flows from one to other the engine extracts some of the heat in the form of work</a:t>
            </a:r>
          </a:p>
        </p:txBody>
      </p:sp>
      <p:pic>
        <p:nvPicPr>
          <p:cNvPr id="830471" name="Picture 7" descr="vol13-1a"/>
          <p:cNvPicPr>
            <a:picLocks noChangeAspect="1" noChangeArrowheads="1"/>
          </p:cNvPicPr>
          <p:nvPr/>
        </p:nvPicPr>
        <p:blipFill>
          <a:blip r:embed="rId3" cstate="print"/>
          <a:srcRect l="3117" t="26938" r="2338" b="2953"/>
          <a:stretch>
            <a:fillRect/>
          </a:stretch>
        </p:blipFill>
        <p:spPr bwMode="auto">
          <a:xfrm>
            <a:off x="5108575" y="1733550"/>
            <a:ext cx="3467100" cy="1809750"/>
          </a:xfrm>
          <a:prstGeom prst="rect">
            <a:avLst/>
          </a:prstGeom>
          <a:noFill/>
        </p:spPr>
      </p:pic>
      <p:pic>
        <p:nvPicPr>
          <p:cNvPr id="830472" name="Picture 8" descr="vol13-2a"/>
          <p:cNvPicPr>
            <a:picLocks noChangeAspect="1" noChangeArrowheads="1"/>
          </p:cNvPicPr>
          <p:nvPr/>
        </p:nvPicPr>
        <p:blipFill>
          <a:blip r:embed="rId4" cstate="print"/>
          <a:srcRect l="2342" t="4398" r="5464" b="16127"/>
          <a:stretch>
            <a:fillRect/>
          </a:stretch>
        </p:blipFill>
        <p:spPr bwMode="auto">
          <a:xfrm>
            <a:off x="5087938" y="3614738"/>
            <a:ext cx="3508375" cy="21463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Text Box 2"/>
          <p:cNvSpPr txBox="1">
            <a:spLocks noChangeArrowheads="1"/>
          </p:cNvSpPr>
          <p:nvPr/>
        </p:nvSpPr>
        <p:spPr bwMode="auto">
          <a:xfrm>
            <a:off x="3628330" y="80963"/>
            <a:ext cx="52641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Ocean Thermal Energy Conversion</a:t>
            </a:r>
          </a:p>
        </p:txBody>
      </p:sp>
      <p:sp>
        <p:nvSpPr>
          <p:cNvPr id="834563" name="Text Box 3"/>
          <p:cNvSpPr txBox="1">
            <a:spLocks noChangeArrowheads="1"/>
          </p:cNvSpPr>
          <p:nvPr/>
        </p:nvSpPr>
        <p:spPr bwMode="auto">
          <a:xfrm>
            <a:off x="508000" y="1123950"/>
            <a:ext cx="6997700" cy="18065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61950" indent="-361950">
              <a:lnSpc>
                <a:spcPct val="125000"/>
              </a:lnSpc>
            </a:pPr>
            <a:r>
              <a:rPr lang="en-GB" dirty="0">
                <a:latin typeface="Arial" pitchFamily="34" charset="0"/>
                <a:cs typeface="Arial" pitchFamily="34" charset="0"/>
              </a:rPr>
              <a:t>To convert thermal gradient into electrical energy:</a:t>
            </a:r>
          </a:p>
          <a:p>
            <a:pPr marL="273050" indent="-273050">
              <a:lnSpc>
                <a:spcPct val="12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Warm water used to heat and vaporize a liquid (“working fluid”)</a:t>
            </a:r>
          </a:p>
          <a:p>
            <a:pPr marL="273050" indent="-273050">
              <a:lnSpc>
                <a:spcPct val="12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Working fluid develops pressure as it evaporates</a:t>
            </a:r>
          </a:p>
          <a:p>
            <a:pPr marL="273050" indent="-273050">
              <a:lnSpc>
                <a:spcPct val="12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Expanding vapour runs through turbine-generator</a:t>
            </a:r>
          </a:p>
          <a:p>
            <a:pPr marL="273050" indent="-273050">
              <a:lnSpc>
                <a:spcPct val="12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Vapour condensed back to water and discharged back to ocean</a:t>
            </a:r>
          </a:p>
        </p:txBody>
      </p:sp>
      <p:grpSp>
        <p:nvGrpSpPr>
          <p:cNvPr id="2" name="Group 22"/>
          <p:cNvGrpSpPr/>
          <p:nvPr/>
        </p:nvGrpSpPr>
        <p:grpSpPr>
          <a:xfrm>
            <a:off x="593725" y="3356992"/>
            <a:ext cx="7672388" cy="2598738"/>
            <a:chOff x="593725" y="3508375"/>
            <a:chExt cx="7672388" cy="2598738"/>
          </a:xfrm>
        </p:grpSpPr>
        <p:sp>
          <p:nvSpPr>
            <p:cNvPr id="834565" name="AutoShape 5"/>
            <p:cNvSpPr>
              <a:spLocks noChangeArrowheads="1"/>
            </p:cNvSpPr>
            <p:nvPr/>
          </p:nvSpPr>
          <p:spPr bwMode="auto">
            <a:xfrm>
              <a:off x="1997075" y="3508375"/>
              <a:ext cx="1222618" cy="374571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>
                  <a:latin typeface="Arial" pitchFamily="34" charset="0"/>
                  <a:cs typeface="Arial" pitchFamily="34" charset="0"/>
                </a:rPr>
                <a:t>Evaporator</a:t>
              </a:r>
            </a:p>
          </p:txBody>
        </p:sp>
        <p:sp>
          <p:nvSpPr>
            <p:cNvPr id="834566" name="AutoShape 6"/>
            <p:cNvSpPr>
              <a:spLocks noChangeArrowheads="1"/>
            </p:cNvSpPr>
            <p:nvPr/>
          </p:nvSpPr>
          <p:spPr bwMode="auto">
            <a:xfrm>
              <a:off x="4038600" y="3508375"/>
              <a:ext cx="904836" cy="374571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>
                  <a:latin typeface="Arial" pitchFamily="34" charset="0"/>
                  <a:cs typeface="Arial" pitchFamily="34" charset="0"/>
                </a:rPr>
                <a:t>Turbine</a:t>
              </a:r>
            </a:p>
          </p:txBody>
        </p:sp>
        <p:sp>
          <p:nvSpPr>
            <p:cNvPr id="834568" name="AutoShape 8"/>
            <p:cNvSpPr>
              <a:spLocks noChangeArrowheads="1"/>
            </p:cNvSpPr>
            <p:nvPr/>
          </p:nvSpPr>
          <p:spPr bwMode="auto">
            <a:xfrm>
              <a:off x="5359400" y="3508375"/>
              <a:ext cx="1141793" cy="374571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>
                  <a:latin typeface="Arial" pitchFamily="34" charset="0"/>
                  <a:cs typeface="Arial" pitchFamily="34" charset="0"/>
                </a:rPr>
                <a:t>Generator</a:t>
              </a:r>
            </a:p>
          </p:txBody>
        </p:sp>
        <p:sp>
          <p:nvSpPr>
            <p:cNvPr id="834569" name="AutoShape 9"/>
            <p:cNvSpPr>
              <a:spLocks noChangeArrowheads="1"/>
            </p:cNvSpPr>
            <p:nvPr/>
          </p:nvSpPr>
          <p:spPr bwMode="auto">
            <a:xfrm>
              <a:off x="3886200" y="4778375"/>
              <a:ext cx="1220969" cy="374571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>
                  <a:latin typeface="Arial" pitchFamily="34" charset="0"/>
                  <a:cs typeface="Arial" pitchFamily="34" charset="0"/>
                </a:rPr>
                <a:t>Condenser</a:t>
              </a:r>
            </a:p>
          </p:txBody>
        </p:sp>
        <p:cxnSp>
          <p:nvCxnSpPr>
            <p:cNvPr id="834574" name="AutoShape 14"/>
            <p:cNvCxnSpPr>
              <a:cxnSpLocks noChangeShapeType="1"/>
              <a:stCxn id="834565" idx="3"/>
              <a:endCxn id="834566" idx="1"/>
            </p:cNvCxnSpPr>
            <p:nvPr/>
          </p:nvCxnSpPr>
          <p:spPr bwMode="auto">
            <a:xfrm>
              <a:off x="3219693" y="3695661"/>
              <a:ext cx="818907" cy="0"/>
            </a:xfrm>
            <a:prstGeom prst="straightConnector1">
              <a:avLst/>
            </a:prstGeom>
            <a:noFill/>
            <a:ln w="38100">
              <a:solidFill>
                <a:srgbClr val="FFC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34575" name="AutoShape 15"/>
            <p:cNvCxnSpPr>
              <a:cxnSpLocks noChangeShapeType="1"/>
              <a:stCxn id="834566" idx="3"/>
              <a:endCxn id="834568" idx="1"/>
            </p:cNvCxnSpPr>
            <p:nvPr/>
          </p:nvCxnSpPr>
          <p:spPr bwMode="auto">
            <a:xfrm>
              <a:off x="4943436" y="3695661"/>
              <a:ext cx="415964" cy="0"/>
            </a:xfrm>
            <a:prstGeom prst="straightConnector1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34576" name="AutoShape 16"/>
            <p:cNvCxnSpPr>
              <a:cxnSpLocks noChangeShapeType="1"/>
              <a:stCxn id="834566" idx="2"/>
              <a:endCxn id="834569" idx="0"/>
            </p:cNvCxnSpPr>
            <p:nvPr/>
          </p:nvCxnSpPr>
          <p:spPr bwMode="auto">
            <a:xfrm>
              <a:off x="4491018" y="3882946"/>
              <a:ext cx="5667" cy="895429"/>
            </a:xfrm>
            <a:prstGeom prst="straightConnector1">
              <a:avLst/>
            </a:prstGeom>
            <a:noFill/>
            <a:ln w="38100">
              <a:solidFill>
                <a:srgbClr val="FFC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34577" name="AutoShape 17"/>
            <p:cNvCxnSpPr>
              <a:cxnSpLocks noChangeShapeType="1"/>
              <a:stCxn id="834569" idx="1"/>
              <a:endCxn id="834565" idx="2"/>
            </p:cNvCxnSpPr>
            <p:nvPr/>
          </p:nvCxnSpPr>
          <p:spPr bwMode="auto">
            <a:xfrm rot="10800000">
              <a:off x="2608384" y="3882947"/>
              <a:ext cx="1277816" cy="1082715"/>
            </a:xfrm>
            <a:prstGeom prst="bentConnector2">
              <a:avLst/>
            </a:prstGeom>
            <a:noFill/>
            <a:ln w="38100">
              <a:solidFill>
                <a:srgbClr val="FFC000"/>
              </a:solidFill>
              <a:miter lim="800000"/>
              <a:headEnd/>
              <a:tailEnd type="triangle" w="med" len="med"/>
            </a:ln>
            <a:effectLst/>
          </p:spPr>
        </p:cxnSp>
        <p:sp>
          <p:nvSpPr>
            <p:cNvPr id="834578" name="Text Box 18"/>
            <p:cNvSpPr txBox="1">
              <a:spLocks noChangeArrowheads="1"/>
            </p:cNvSpPr>
            <p:nvPr/>
          </p:nvSpPr>
          <p:spPr bwMode="auto">
            <a:xfrm>
              <a:off x="2565400" y="4518025"/>
              <a:ext cx="1423988" cy="33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>
                  <a:latin typeface="Arial" pitchFamily="34" charset="0"/>
                  <a:cs typeface="Arial" pitchFamily="34" charset="0"/>
                </a:rPr>
                <a:t>Working Fluid</a:t>
              </a:r>
            </a:p>
          </p:txBody>
        </p:sp>
        <p:sp>
          <p:nvSpPr>
            <p:cNvPr id="834582" name="Text Box 22"/>
            <p:cNvSpPr txBox="1">
              <a:spLocks noChangeArrowheads="1"/>
            </p:cNvSpPr>
            <p:nvPr/>
          </p:nvSpPr>
          <p:spPr bwMode="auto">
            <a:xfrm>
              <a:off x="593725" y="5526088"/>
              <a:ext cx="952500" cy="5810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GB" sz="1600">
                  <a:latin typeface="Arial" pitchFamily="34" charset="0"/>
                  <a:cs typeface="Arial" pitchFamily="34" charset="0"/>
                </a:rPr>
                <a:t>Warm Water</a:t>
              </a:r>
            </a:p>
          </p:txBody>
        </p:sp>
        <p:sp>
          <p:nvSpPr>
            <p:cNvPr id="834583" name="Text Box 23"/>
            <p:cNvSpPr txBox="1">
              <a:spLocks noChangeArrowheads="1"/>
            </p:cNvSpPr>
            <p:nvPr/>
          </p:nvSpPr>
          <p:spPr bwMode="auto">
            <a:xfrm>
              <a:off x="1658938" y="5526088"/>
              <a:ext cx="952500" cy="5810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GB" sz="1600">
                  <a:latin typeface="Arial" pitchFamily="34" charset="0"/>
                  <a:cs typeface="Arial" pitchFamily="34" charset="0"/>
                </a:rPr>
                <a:t>Cold Water</a:t>
              </a:r>
            </a:p>
          </p:txBody>
        </p:sp>
        <p:sp>
          <p:nvSpPr>
            <p:cNvPr id="834584" name="Text Box 24"/>
            <p:cNvSpPr txBox="1">
              <a:spLocks noChangeArrowheads="1"/>
            </p:cNvSpPr>
            <p:nvPr/>
          </p:nvSpPr>
          <p:spPr bwMode="auto">
            <a:xfrm>
              <a:off x="4025900" y="5526088"/>
              <a:ext cx="952500" cy="5810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GB" sz="1600">
                  <a:latin typeface="Arial" pitchFamily="34" charset="0"/>
                  <a:cs typeface="Arial" pitchFamily="34" charset="0"/>
                </a:rPr>
                <a:t>Cold Water</a:t>
              </a:r>
            </a:p>
          </p:txBody>
        </p:sp>
        <p:sp>
          <p:nvSpPr>
            <p:cNvPr id="834585" name="Text Box 25"/>
            <p:cNvSpPr txBox="1">
              <a:spLocks noChangeArrowheads="1"/>
            </p:cNvSpPr>
            <p:nvPr/>
          </p:nvSpPr>
          <p:spPr bwMode="auto">
            <a:xfrm>
              <a:off x="5126038" y="5526088"/>
              <a:ext cx="952500" cy="5810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GB" sz="1600">
                  <a:latin typeface="Arial" pitchFamily="34" charset="0"/>
                  <a:cs typeface="Arial" pitchFamily="34" charset="0"/>
                </a:rPr>
                <a:t>Warm Water</a:t>
              </a:r>
            </a:p>
          </p:txBody>
        </p:sp>
        <p:cxnSp>
          <p:nvCxnSpPr>
            <p:cNvPr id="834586" name="AutoShape 26"/>
            <p:cNvCxnSpPr>
              <a:cxnSpLocks noChangeShapeType="1"/>
              <a:stCxn id="834582" idx="0"/>
              <a:endCxn id="834565" idx="1"/>
            </p:cNvCxnSpPr>
            <p:nvPr/>
          </p:nvCxnSpPr>
          <p:spPr bwMode="auto">
            <a:xfrm rot="5400000" flipH="1" flipV="1">
              <a:off x="618312" y="4147325"/>
              <a:ext cx="1830427" cy="927100"/>
            </a:xfrm>
            <a:prstGeom prst="bentConnector2">
              <a:avLst/>
            </a:prstGeom>
            <a:noFill/>
            <a:ln w="38100">
              <a:solidFill>
                <a:srgbClr val="C00000"/>
              </a:solidFill>
              <a:miter lim="800000"/>
              <a:headEnd/>
              <a:tailEnd type="triangle" w="med" len="med"/>
            </a:ln>
            <a:effectLst/>
          </p:spPr>
        </p:cxnSp>
        <p:sp>
          <p:nvSpPr>
            <p:cNvPr id="834587" name="Line 27"/>
            <p:cNvSpPr>
              <a:spLocks noChangeShapeType="1"/>
            </p:cNvSpPr>
            <p:nvPr/>
          </p:nvSpPr>
          <p:spPr bwMode="auto">
            <a:xfrm>
              <a:off x="2190750" y="3905250"/>
              <a:ext cx="0" cy="158115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834588" name="AutoShape 28"/>
            <p:cNvCxnSpPr>
              <a:cxnSpLocks noChangeShapeType="1"/>
              <a:stCxn id="834584" idx="0"/>
              <a:endCxn id="834569" idx="2"/>
            </p:cNvCxnSpPr>
            <p:nvPr/>
          </p:nvCxnSpPr>
          <p:spPr bwMode="auto">
            <a:xfrm flipH="1" flipV="1">
              <a:off x="4496685" y="5152946"/>
              <a:ext cx="5465" cy="373142"/>
            </a:xfrm>
            <a:prstGeom prst="straightConnector1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34589" name="AutoShape 29"/>
            <p:cNvCxnSpPr>
              <a:cxnSpLocks noChangeShapeType="1"/>
              <a:stCxn id="834569" idx="3"/>
              <a:endCxn id="834585" idx="0"/>
            </p:cNvCxnSpPr>
            <p:nvPr/>
          </p:nvCxnSpPr>
          <p:spPr bwMode="auto">
            <a:xfrm>
              <a:off x="5107169" y="4965661"/>
              <a:ext cx="495119" cy="560427"/>
            </a:xfrm>
            <a:prstGeom prst="bentConnector2">
              <a:avLst/>
            </a:prstGeom>
            <a:noFill/>
            <a:ln w="38100">
              <a:solidFill>
                <a:srgbClr val="C00000"/>
              </a:solidFill>
              <a:miter lim="800000"/>
              <a:headEnd/>
              <a:tailEnd type="triangle" w="med" len="med"/>
            </a:ln>
            <a:effectLst/>
          </p:spPr>
        </p:cxnSp>
        <p:sp>
          <p:nvSpPr>
            <p:cNvPr id="834590" name="Text Box 30"/>
            <p:cNvSpPr txBox="1">
              <a:spLocks noChangeArrowheads="1"/>
            </p:cNvSpPr>
            <p:nvPr/>
          </p:nvSpPr>
          <p:spPr bwMode="auto">
            <a:xfrm>
              <a:off x="7213600" y="3536950"/>
              <a:ext cx="1052513" cy="33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>
                  <a:latin typeface="Arial" pitchFamily="34" charset="0"/>
                  <a:cs typeface="Arial" pitchFamily="34" charset="0"/>
                </a:rPr>
                <a:t>Electricity</a:t>
              </a:r>
            </a:p>
          </p:txBody>
        </p:sp>
        <p:cxnSp>
          <p:nvCxnSpPr>
            <p:cNvPr id="834591" name="AutoShape 31"/>
            <p:cNvCxnSpPr>
              <a:cxnSpLocks noChangeShapeType="1"/>
              <a:stCxn id="834568" idx="3"/>
              <a:endCxn id="834590" idx="1"/>
            </p:cNvCxnSpPr>
            <p:nvPr/>
          </p:nvCxnSpPr>
          <p:spPr bwMode="auto">
            <a:xfrm>
              <a:off x="6501193" y="3695661"/>
              <a:ext cx="712407" cy="9564"/>
            </a:xfrm>
            <a:prstGeom prst="straightConnector1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24" name="Rectangle 2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68418" y="87015"/>
            <a:ext cx="2424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latin typeface="Arial" pitchFamily="34" charset="0"/>
                <a:cs typeface="Arial" pitchFamily="34" charset="0"/>
              </a:rPr>
              <a:t>Osmotic Power</a:t>
            </a:r>
            <a:endParaRPr lang="en-GB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904654"/>
            <a:ext cx="5306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Arial" pitchFamily="34" charset="0"/>
                <a:cs typeface="Arial" pitchFamily="34" charset="0"/>
              </a:rPr>
              <a:t>Osmotic power or Salinity Gradient Power</a:t>
            </a:r>
            <a:endParaRPr lang="en-GB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1916832"/>
            <a:ext cx="42581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Energy available from the difference in salt concentration between sea and river water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Two practical methods, both rely on osmosis with ion specific membranes: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73050" indent="-273050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Reverse electro-dialysis (RED) – being developed in Netherlands</a:t>
            </a:r>
          </a:p>
          <a:p>
            <a:pPr marL="273050" indent="-273050">
              <a:buBlip>
                <a:blip r:embed="rId2"/>
              </a:buBlip>
            </a:pP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73050" indent="-273050"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Pressure retarded osmosis (PRO) – being developed in Norway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2194" name="Picture 2" descr="http://www.reuk.co.uk/OtherImages/osmotic-power-schemati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9720" y="1916832"/>
            <a:ext cx="3638550" cy="3267075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iStock_000000870967Medium"/>
          <p:cNvPicPr>
            <a:picLocks noChangeAspect="1" noChangeArrowheads="1"/>
          </p:cNvPicPr>
          <p:nvPr/>
        </p:nvPicPr>
        <p:blipFill>
          <a:blip r:embed="rId2" cstate="print"/>
          <a:srcRect l="6036" t="13206" b="1614"/>
          <a:stretch>
            <a:fillRect/>
          </a:stretch>
        </p:blipFill>
        <p:spPr bwMode="auto">
          <a:xfrm>
            <a:off x="0" y="677863"/>
            <a:ext cx="9144000" cy="5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7423808" y="82550"/>
            <a:ext cx="146867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GB" sz="2400" b="1" dirty="0">
                <a:latin typeface="Arial" pitchFamily="34" charset="0"/>
                <a:cs typeface="Arial" pitchFamily="34" charset="0"/>
              </a:rPr>
              <a:t>Biomass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85" name="Text Box 5"/>
          <p:cNvSpPr txBox="1">
            <a:spLocks noChangeArrowheads="1"/>
          </p:cNvSpPr>
          <p:nvPr/>
        </p:nvSpPr>
        <p:spPr bwMode="auto">
          <a:xfrm>
            <a:off x="6840538" y="55563"/>
            <a:ext cx="201136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Tidal Energy</a:t>
            </a:r>
          </a:p>
        </p:txBody>
      </p:sp>
      <p:sp>
        <p:nvSpPr>
          <p:cNvPr id="916488" name="Line 8"/>
          <p:cNvSpPr>
            <a:spLocks noChangeShapeType="1"/>
          </p:cNvSpPr>
          <p:nvPr/>
        </p:nvSpPr>
        <p:spPr bwMode="auto">
          <a:xfrm>
            <a:off x="0" y="6197600"/>
            <a:ext cx="9144000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916489" name="Line 9"/>
          <p:cNvSpPr>
            <a:spLocks noChangeShapeType="1"/>
          </p:cNvSpPr>
          <p:nvPr/>
        </p:nvSpPr>
        <p:spPr bwMode="auto">
          <a:xfrm>
            <a:off x="0" y="700088"/>
            <a:ext cx="9144000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pic>
        <p:nvPicPr>
          <p:cNvPr id="69636" name="Picture 4" descr="http://assets.knowledge.allianz.com/img/edf_la_rance_2_quer_1_4776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719482"/>
            <a:ext cx="8479920" cy="5445822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746" name="Text Box 2"/>
          <p:cNvSpPr txBox="1">
            <a:spLocks noChangeArrowheads="1"/>
          </p:cNvSpPr>
          <p:nvPr/>
        </p:nvSpPr>
        <p:spPr bwMode="auto">
          <a:xfrm>
            <a:off x="6590605" y="91480"/>
            <a:ext cx="23018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Tidal Barrages</a:t>
            </a:r>
          </a:p>
        </p:txBody>
      </p:sp>
      <p:sp>
        <p:nvSpPr>
          <p:cNvPr id="927747" name="Text Box 3"/>
          <p:cNvSpPr txBox="1">
            <a:spLocks noChangeArrowheads="1"/>
          </p:cNvSpPr>
          <p:nvPr/>
        </p:nvSpPr>
        <p:spPr bwMode="auto">
          <a:xfrm>
            <a:off x="276225" y="3149600"/>
            <a:ext cx="5663927" cy="29781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73050" indent="-273050">
              <a:lnSpc>
                <a:spcPct val="17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La 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Rance</a:t>
            </a:r>
            <a:r>
              <a:rPr lang="en-GB" dirty="0">
                <a:latin typeface="Arial" pitchFamily="34" charset="0"/>
                <a:cs typeface="Arial" pitchFamily="34" charset="0"/>
              </a:rPr>
              <a:t> – in France built 1961 –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1966. </a:t>
            </a:r>
            <a:r>
              <a:rPr lang="en-GB" dirty="0">
                <a:latin typeface="Arial" pitchFamily="34" charset="0"/>
                <a:cs typeface="Arial" pitchFamily="34" charset="0"/>
              </a:rPr>
              <a:t>Still running, generates 240MW</a:t>
            </a:r>
          </a:p>
          <a:p>
            <a:pPr marL="273050" indent="-273050">
              <a:lnSpc>
                <a:spcPct val="17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Bay of Fundy – Nova Scotia - generates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20MW</a:t>
            </a:r>
            <a:endParaRPr lang="en-GB" dirty="0">
              <a:latin typeface="Arial" pitchFamily="34" charset="0"/>
              <a:cs typeface="Arial" pitchFamily="34" charset="0"/>
            </a:endParaRPr>
          </a:p>
          <a:p>
            <a:pPr marL="273050" indent="-273050">
              <a:lnSpc>
                <a:spcPct val="17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Bay of 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Kisalaya</a:t>
            </a:r>
            <a:r>
              <a:rPr lang="en-GB" dirty="0">
                <a:latin typeface="Arial" pitchFamily="34" charset="0"/>
                <a:cs typeface="Arial" pitchFamily="34" charset="0"/>
              </a:rPr>
              <a:t> 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Guba</a:t>
            </a:r>
            <a:r>
              <a:rPr lang="en-GB" dirty="0">
                <a:latin typeface="Arial" pitchFamily="34" charset="0"/>
                <a:cs typeface="Arial" pitchFamily="34" charset="0"/>
              </a:rPr>
              <a:t>, Murmansk, Russia – generates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1.7MW</a:t>
            </a:r>
            <a:endParaRPr lang="en-GB" dirty="0">
              <a:latin typeface="Arial" pitchFamily="34" charset="0"/>
              <a:cs typeface="Arial" pitchFamily="34" charset="0"/>
            </a:endParaRPr>
          </a:p>
          <a:p>
            <a:pPr marL="273050" indent="-273050">
              <a:lnSpc>
                <a:spcPct val="17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Jiang Xia, East China Sea – generates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3.2MW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27748" name="Picture 4" descr="image0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2475" y="758825"/>
            <a:ext cx="4479925" cy="2562225"/>
          </a:xfrm>
          <a:prstGeom prst="rect">
            <a:avLst/>
          </a:prstGeom>
          <a:noFill/>
        </p:spPr>
      </p:pic>
      <p:sp>
        <p:nvSpPr>
          <p:cNvPr id="927749" name="Text Box 5"/>
          <p:cNvSpPr txBox="1">
            <a:spLocks noChangeArrowheads="1"/>
          </p:cNvSpPr>
          <p:nvPr/>
        </p:nvSpPr>
        <p:spPr bwMode="auto">
          <a:xfrm>
            <a:off x="276225" y="1287463"/>
            <a:ext cx="3816350" cy="1743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73050" indent="-27305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Limited number of sites on global scale where tidal range is sufficient to justify investment</a:t>
            </a:r>
          </a:p>
          <a:p>
            <a:pPr marL="273050" indent="-27305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Need tidal range of at least 5m</a:t>
            </a:r>
          </a:p>
        </p:txBody>
      </p:sp>
      <p:sp>
        <p:nvSpPr>
          <p:cNvPr id="7" name="Rectangle 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2" descr="getMediumIm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78005" y="3861048"/>
            <a:ext cx="3564395" cy="2376264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590605" y="91480"/>
            <a:ext cx="23018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Tidal Barrages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331640" y="1542757"/>
          <a:ext cx="646838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916"/>
                <a:gridCol w="1404156"/>
                <a:gridCol w="1368152"/>
                <a:gridCol w="1404156"/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Station</a:t>
                      </a:r>
                      <a:endParaRPr lang="en-GB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Country</a:t>
                      </a:r>
                      <a:endParaRPr lang="en-GB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Size</a:t>
                      </a:r>
                    </a:p>
                    <a:p>
                      <a:pPr algn="ctr"/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(MW)</a:t>
                      </a:r>
                      <a:endParaRPr lang="en-GB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Start Year</a:t>
                      </a:r>
                      <a:endParaRPr lang="en-GB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Annapolis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Royal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Canada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1984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Jiangxia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China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3.2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1980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Kisalaya</a:t>
                      </a: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Guba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Russia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1.7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2004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La </a:t>
                      </a:r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Rance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France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240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1966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Sihwa</a:t>
                      </a:r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 Lake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S Korea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254*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2011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 smtClean="0">
                          <a:latin typeface="Arial" pitchFamily="34" charset="0"/>
                          <a:cs typeface="Arial" pitchFamily="34" charset="0"/>
                        </a:rPr>
                        <a:t>Incheon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S</a:t>
                      </a:r>
                      <a:r>
                        <a:rPr lang="en-GB" baseline="0" dirty="0" smtClean="0">
                          <a:latin typeface="Arial" pitchFamily="34" charset="0"/>
                          <a:cs typeface="Arial" pitchFamily="34" charset="0"/>
                        </a:rPr>
                        <a:t> Korea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1320**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itchFamily="34" charset="0"/>
                          <a:cs typeface="Arial" pitchFamily="34" charset="0"/>
                        </a:rPr>
                        <a:t>2017</a:t>
                      </a:r>
                      <a:endParaRPr lang="en-GB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331640" y="4510861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* 10 x 25.4 bulb turbines</a:t>
            </a: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** 44 x 30MW turbines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5" descr="220880-5f1"/>
          <p:cNvPicPr>
            <a:picLocks noChangeAspect="1" noChangeArrowheads="1"/>
          </p:cNvPicPr>
          <p:nvPr/>
        </p:nvPicPr>
        <p:blipFill>
          <a:blip r:embed="rId2" cstate="print"/>
          <a:srcRect l="2325" t="2307" r="3488" b="5000"/>
          <a:stretch>
            <a:fillRect/>
          </a:stretch>
        </p:blipFill>
        <p:spPr bwMode="auto">
          <a:xfrm>
            <a:off x="5721723" y="828675"/>
            <a:ext cx="3086100" cy="2295525"/>
          </a:xfrm>
          <a:prstGeom prst="rect">
            <a:avLst/>
          </a:prstGeom>
          <a:noFill/>
        </p:spPr>
      </p:pic>
      <p:pic>
        <p:nvPicPr>
          <p:cNvPr id="6" name="Picture 3" descr="gulflog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8" y="3429000"/>
            <a:ext cx="3099531" cy="2518368"/>
          </a:xfrm>
          <a:prstGeom prst="rect">
            <a:avLst/>
          </a:prstGeom>
          <a:noFill/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590605" y="82550"/>
            <a:ext cx="23018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Tidal Barrages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58763" y="473552"/>
            <a:ext cx="5393357" cy="59093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361950" indent="-361950">
              <a:lnSpc>
                <a:spcPct val="150000"/>
              </a:lnSpc>
            </a:pPr>
            <a:r>
              <a:rPr lang="en-GB" b="1" dirty="0">
                <a:latin typeface="Arial" pitchFamily="34" charset="0"/>
                <a:cs typeface="Arial" pitchFamily="34" charset="0"/>
              </a:rPr>
              <a:t>Drawbacks</a:t>
            </a:r>
            <a:r>
              <a:rPr lang="en-GB" dirty="0">
                <a:latin typeface="Arial" pitchFamily="34" charset="0"/>
                <a:cs typeface="Arial" pitchFamily="34" charset="0"/>
              </a:rPr>
              <a:t> </a:t>
            </a: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66700" indent="-26670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High </a:t>
            </a:r>
            <a:r>
              <a:rPr lang="en-GB" dirty="0">
                <a:latin typeface="Arial" pitchFamily="34" charset="0"/>
                <a:cs typeface="Arial" pitchFamily="34" charset="0"/>
              </a:rPr>
              <a:t>capital costs for initial construction  </a:t>
            </a:r>
          </a:p>
          <a:p>
            <a:pPr marL="266700" indent="-26670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4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Limited number of potential sites only 6 identified:  </a:t>
            </a:r>
          </a:p>
          <a:p>
            <a:pPr marL="266700" indent="-26670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4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Potential for negative environmental impacts </a:t>
            </a:r>
          </a:p>
          <a:p>
            <a:pPr marL="723900" lvl="2" indent="-26670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Water </a:t>
            </a:r>
            <a:r>
              <a:rPr lang="en-GB" dirty="0">
                <a:latin typeface="Arial" pitchFamily="34" charset="0"/>
                <a:cs typeface="Arial" pitchFamily="34" charset="0"/>
              </a:rPr>
              <a:t>quality</a:t>
            </a:r>
          </a:p>
          <a:p>
            <a:pPr marL="723900" lvl="2" indent="-26670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Estuarine </a:t>
            </a:r>
            <a:r>
              <a:rPr lang="en-GB" dirty="0">
                <a:latin typeface="Arial" pitchFamily="34" charset="0"/>
                <a:cs typeface="Arial" pitchFamily="34" charset="0"/>
              </a:rPr>
              <a:t>feeding areas for birds and other animals</a:t>
            </a:r>
          </a:p>
          <a:p>
            <a:pPr marL="723900" lvl="2" indent="-26670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4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Passage </a:t>
            </a:r>
            <a:r>
              <a:rPr lang="en-GB" dirty="0">
                <a:latin typeface="Arial" pitchFamily="34" charset="0"/>
                <a:cs typeface="Arial" pitchFamily="34" charset="0"/>
              </a:rPr>
              <a:t>of migratory fish</a:t>
            </a:r>
          </a:p>
          <a:p>
            <a:pPr marL="266700" indent="-26670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4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Local tides changed only slightly at La 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Rance</a:t>
            </a:r>
            <a:r>
              <a:rPr lang="en-GB" dirty="0">
                <a:latin typeface="Arial" pitchFamily="34" charset="0"/>
                <a:cs typeface="Arial" pitchFamily="34" charset="0"/>
              </a:rPr>
              <a:t> barrage, environmental impact negligible. </a:t>
            </a:r>
          </a:p>
          <a:p>
            <a:pPr marL="266700" indent="-26670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4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Very little is understood about how altering the tides can affect incredibly complex aquatic and shoreline ecosystems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532" name="Text Box 4"/>
          <p:cNvSpPr txBox="1">
            <a:spLocks noChangeArrowheads="1"/>
          </p:cNvSpPr>
          <p:nvPr/>
        </p:nvSpPr>
        <p:spPr bwMode="auto">
          <a:xfrm>
            <a:off x="180975" y="858838"/>
            <a:ext cx="207803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000" b="1" dirty="0">
                <a:latin typeface="Arial" pitchFamily="34" charset="0"/>
                <a:cs typeface="Arial" pitchFamily="34" charset="0"/>
              </a:rPr>
              <a:t>TIDAL STREAM</a:t>
            </a:r>
          </a:p>
        </p:txBody>
      </p:sp>
      <p:sp>
        <p:nvSpPr>
          <p:cNvPr id="918533" name="Text Box 5"/>
          <p:cNvSpPr txBox="1">
            <a:spLocks noChangeArrowheads="1"/>
          </p:cNvSpPr>
          <p:nvPr/>
        </p:nvSpPr>
        <p:spPr bwMode="auto">
          <a:xfrm>
            <a:off x="6879530" y="80963"/>
            <a:ext cx="20129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Tidal Stream</a:t>
            </a:r>
          </a:p>
        </p:txBody>
      </p:sp>
      <p:sp>
        <p:nvSpPr>
          <p:cNvPr id="918534" name="Text Box 6"/>
          <p:cNvSpPr txBox="1">
            <a:spLocks noChangeArrowheads="1"/>
          </p:cNvSpPr>
          <p:nvPr/>
        </p:nvSpPr>
        <p:spPr bwMode="auto">
          <a:xfrm>
            <a:off x="177800" y="1282700"/>
            <a:ext cx="5546328" cy="41960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73050" indent="-27305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Tidal stream turbines look like wind turbines</a:t>
            </a:r>
          </a:p>
          <a:p>
            <a:pPr marL="273050" indent="-27305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Arrayed under water like wind farms</a:t>
            </a:r>
          </a:p>
          <a:p>
            <a:pPr marL="273050" indent="-27305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Work best where coastal currents run at 2 – 3m/sec</a:t>
            </a:r>
          </a:p>
          <a:p>
            <a:pPr marL="273050" indent="-27305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Generate 4 – 13 kW/m</a:t>
            </a:r>
            <a:r>
              <a:rPr lang="en-GB" baseline="30000" dirty="0">
                <a:latin typeface="Arial" pitchFamily="34" charset="0"/>
                <a:cs typeface="Arial" pitchFamily="34" charset="0"/>
              </a:rPr>
              <a:t>2</a:t>
            </a:r>
          </a:p>
          <a:p>
            <a:pPr marL="273050" indent="-27305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14m current turbine generates as much electricity as a 60m 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diam</a:t>
            </a:r>
            <a:r>
              <a:rPr lang="en-GB" dirty="0">
                <a:latin typeface="Arial" pitchFamily="34" charset="0"/>
                <a:cs typeface="Arial" pitchFamily="34" charset="0"/>
              </a:rPr>
              <a:t> wind turbine</a:t>
            </a:r>
          </a:p>
          <a:p>
            <a:pPr marL="273050" indent="-27305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Ideal locations close to shore (1km) and in depths of 20 – 30m</a:t>
            </a:r>
          </a:p>
          <a:p>
            <a:pPr marL="273050" indent="-27305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Tidal currents are predictable and reliable</a:t>
            </a:r>
          </a:p>
        </p:txBody>
      </p:sp>
      <p:pic>
        <p:nvPicPr>
          <p:cNvPr id="918536" name="Picture 8" descr="ma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800708"/>
            <a:ext cx="2503253" cy="2790731"/>
          </a:xfrm>
          <a:prstGeom prst="rect">
            <a:avLst/>
          </a:prstGeom>
          <a:noFill/>
        </p:spPr>
      </p:pic>
      <p:pic>
        <p:nvPicPr>
          <p:cNvPr id="6" name="Picture 2" descr="http://www.hydro-international.com/wosimages/2492_33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39954" y="3753036"/>
            <a:ext cx="2935499" cy="2204887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245366" y="5927145"/>
            <a:ext cx="2324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Scotrenewables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SR250</a:t>
            </a:r>
            <a:endParaRPr lang="en-GB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106" name="Text Box 2"/>
          <p:cNvSpPr txBox="1">
            <a:spLocks noChangeArrowheads="1"/>
          </p:cNvSpPr>
          <p:nvPr/>
        </p:nvSpPr>
        <p:spPr bwMode="auto">
          <a:xfrm>
            <a:off x="6879530" y="91480"/>
            <a:ext cx="20129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Tidal Stream</a:t>
            </a:r>
          </a:p>
        </p:txBody>
      </p:sp>
      <p:sp>
        <p:nvSpPr>
          <p:cNvPr id="943117" name="Rectangle 13"/>
          <p:cNvSpPr>
            <a:spLocks noChangeArrowheads="1"/>
          </p:cNvSpPr>
          <p:nvPr/>
        </p:nvSpPr>
        <p:spPr bwMode="auto">
          <a:xfrm>
            <a:off x="255389" y="476672"/>
            <a:ext cx="4679486" cy="12875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55600" indent="-355600">
              <a:lnSpc>
                <a:spcPct val="150000"/>
              </a:lnSpc>
            </a:pPr>
            <a:r>
              <a:rPr lang="en-GB" dirty="0">
                <a:latin typeface="Arial" pitchFamily="34" charset="0"/>
                <a:cs typeface="Arial" pitchFamily="34" charset="0"/>
              </a:rPr>
              <a:t>Most common types:</a:t>
            </a:r>
          </a:p>
          <a:p>
            <a:pPr marL="273050" indent="-27305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Horizontal axis turbine (axial flow turbine)</a:t>
            </a:r>
          </a:p>
          <a:p>
            <a:pPr marL="273050" indent="-27305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Vertical axis turbines (cross flow turbine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)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 descr="http://www.scottishpowerrenewables.com/userfiles/image/ANDRITZ%20HYDRO%20Hammerfest%20Tidal%20Turbine%20Technology%20single%20unit%20we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028" y="1907540"/>
            <a:ext cx="3561408" cy="388045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07504" y="5883369"/>
            <a:ext cx="410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Andriz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Hydro Hammerfest HS1000 – 1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MW</a:t>
            </a:r>
            <a:endParaRPr lang="en-GB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2" descr="http://www.dutchwatersector.com/news/wp-content/uploads/2012/06/dws-IHC-Merwede-Wave-Rotor-westerschelde-525px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28116" y="2475622"/>
            <a:ext cx="4764364" cy="3312368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858004" y="5867980"/>
            <a:ext cx="1304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Wave rotor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Text Box 2"/>
          <p:cNvSpPr txBox="1">
            <a:spLocks noChangeArrowheads="1"/>
          </p:cNvSpPr>
          <p:nvPr/>
        </p:nvSpPr>
        <p:spPr bwMode="auto">
          <a:xfrm>
            <a:off x="6879530" y="91480"/>
            <a:ext cx="20129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Tidal Stream</a:t>
            </a:r>
          </a:p>
        </p:txBody>
      </p:sp>
      <p:pic>
        <p:nvPicPr>
          <p:cNvPr id="946180" name="Picture 4" descr="NewTurb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05250" y="746125"/>
            <a:ext cx="5238750" cy="3486150"/>
          </a:xfrm>
          <a:prstGeom prst="rect">
            <a:avLst/>
          </a:prstGeom>
          <a:noFill/>
        </p:spPr>
      </p:pic>
      <p:pic>
        <p:nvPicPr>
          <p:cNvPr id="946182" name="Picture 6" descr="Sea Far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2475" y="4359275"/>
            <a:ext cx="3895725" cy="1771650"/>
          </a:xfrm>
          <a:prstGeom prst="rect">
            <a:avLst/>
          </a:prstGeom>
          <a:noFill/>
        </p:spPr>
      </p:pic>
      <p:sp>
        <p:nvSpPr>
          <p:cNvPr id="946183" name="Text Box 7"/>
          <p:cNvSpPr txBox="1">
            <a:spLocks noChangeArrowheads="1"/>
          </p:cNvSpPr>
          <p:nvPr/>
        </p:nvSpPr>
        <p:spPr bwMode="auto">
          <a:xfrm>
            <a:off x="263525" y="1281113"/>
            <a:ext cx="182245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000" b="1" dirty="0">
                <a:latin typeface="Arial" pitchFamily="34" charset="0"/>
                <a:cs typeface="Arial" pitchFamily="34" charset="0"/>
              </a:rPr>
              <a:t>Lunar Energy</a:t>
            </a:r>
          </a:p>
        </p:txBody>
      </p:sp>
      <p:sp>
        <p:nvSpPr>
          <p:cNvPr id="946184" name="Text Box 8"/>
          <p:cNvSpPr txBox="1">
            <a:spLocks noChangeArrowheads="1"/>
          </p:cNvSpPr>
          <p:nvPr/>
        </p:nvSpPr>
        <p:spPr bwMode="auto">
          <a:xfrm>
            <a:off x="161925" y="1979613"/>
            <a:ext cx="3371850" cy="11906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>
                <a:latin typeface="Arial" pitchFamily="34" charset="0"/>
                <a:cs typeface="Arial" pitchFamily="34" charset="0"/>
              </a:rPr>
              <a:t>Fully submerged ducted turbine with the power conversion system inserted in a slot in the duct as a cassette</a:t>
            </a:r>
          </a:p>
        </p:txBody>
      </p:sp>
      <p:sp>
        <p:nvSpPr>
          <p:cNvPr id="7" name="Rectangle 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26" name="Text Box 2"/>
          <p:cNvSpPr txBox="1">
            <a:spLocks noChangeArrowheads="1"/>
          </p:cNvSpPr>
          <p:nvPr/>
        </p:nvSpPr>
        <p:spPr bwMode="auto">
          <a:xfrm>
            <a:off x="6879530" y="91480"/>
            <a:ext cx="20129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Tidal Stream</a:t>
            </a:r>
          </a:p>
        </p:txBody>
      </p:sp>
      <p:sp>
        <p:nvSpPr>
          <p:cNvPr id="948227" name="Text Box 3"/>
          <p:cNvSpPr txBox="1">
            <a:spLocks noChangeArrowheads="1"/>
          </p:cNvSpPr>
          <p:nvPr/>
        </p:nvSpPr>
        <p:spPr bwMode="auto">
          <a:xfrm>
            <a:off x="339725" y="1179513"/>
            <a:ext cx="313213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000" b="1">
                <a:latin typeface="Arial" pitchFamily="34" charset="0"/>
                <a:cs typeface="Arial" pitchFamily="34" charset="0"/>
              </a:rPr>
              <a:t>Marine Current Turbines</a:t>
            </a:r>
          </a:p>
        </p:txBody>
      </p:sp>
      <p:sp>
        <p:nvSpPr>
          <p:cNvPr id="948228" name="Text Box 4"/>
          <p:cNvSpPr txBox="1">
            <a:spLocks noChangeArrowheads="1"/>
          </p:cNvSpPr>
          <p:nvPr/>
        </p:nvSpPr>
        <p:spPr bwMode="auto">
          <a:xfrm>
            <a:off x="339725" y="1700213"/>
            <a:ext cx="3879850" cy="420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55600" indent="-355600">
              <a:lnSpc>
                <a:spcPct val="125000"/>
              </a:lnSpc>
            </a:pPr>
            <a:r>
              <a:rPr lang="en-GB" b="1" dirty="0" err="1">
                <a:latin typeface="Arial" pitchFamily="34" charset="0"/>
                <a:cs typeface="Arial" pitchFamily="34" charset="0"/>
              </a:rPr>
              <a:t>SeaGen</a:t>
            </a:r>
            <a:endParaRPr lang="en-GB" b="1" dirty="0">
              <a:latin typeface="Arial" pitchFamily="34" charset="0"/>
              <a:cs typeface="Arial" pitchFamily="34" charset="0"/>
            </a:endParaRPr>
          </a:p>
          <a:p>
            <a:pPr marL="355600" indent="-355600">
              <a:lnSpc>
                <a:spcPct val="125000"/>
              </a:lnSpc>
            </a:pPr>
            <a:endParaRPr lang="en-GB" b="1" dirty="0">
              <a:latin typeface="Arial" pitchFamily="34" charset="0"/>
              <a:cs typeface="Arial" pitchFamily="34" charset="0"/>
            </a:endParaRPr>
          </a:p>
          <a:p>
            <a:pPr marL="273050" indent="-273050">
              <a:lnSpc>
                <a:spcPct val="12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Two horizontal axis rotors and power trains (gearbox &amp; generator)</a:t>
            </a:r>
          </a:p>
          <a:p>
            <a:pPr marL="273050" indent="-273050">
              <a:lnSpc>
                <a:spcPct val="12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Each rotor rated at 500kW</a:t>
            </a:r>
          </a:p>
          <a:p>
            <a:pPr marL="273050" indent="-273050">
              <a:lnSpc>
                <a:spcPct val="12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Attached to supporting 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monopile</a:t>
            </a:r>
            <a:r>
              <a:rPr lang="en-GB" dirty="0">
                <a:latin typeface="Arial" pitchFamily="34" charset="0"/>
                <a:cs typeface="Arial" pitchFamily="34" charset="0"/>
              </a:rPr>
              <a:t> by a cross arm</a:t>
            </a:r>
          </a:p>
          <a:p>
            <a:pPr marL="273050" indent="-273050">
              <a:lnSpc>
                <a:spcPct val="12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 err="1">
                <a:latin typeface="Arial" pitchFamily="34" charset="0"/>
                <a:cs typeface="Arial" pitchFamily="34" charset="0"/>
              </a:rPr>
              <a:t>Monopile</a:t>
            </a:r>
            <a:r>
              <a:rPr lang="en-GB" dirty="0">
                <a:latin typeface="Arial" pitchFamily="34" charset="0"/>
                <a:cs typeface="Arial" pitchFamily="34" charset="0"/>
              </a:rPr>
              <a:t> has integrated lifting mechanism to lift rotors and power trains out of the water for maintenance</a:t>
            </a:r>
          </a:p>
        </p:txBody>
      </p:sp>
      <p:pic>
        <p:nvPicPr>
          <p:cNvPr id="948230" name="Picture 6" descr="Seagen%20General%20View%2000%20reduc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59513" y="728700"/>
            <a:ext cx="2593975" cy="3459163"/>
          </a:xfrm>
          <a:prstGeom prst="rect">
            <a:avLst/>
          </a:prstGeom>
          <a:noFill/>
        </p:spPr>
      </p:pic>
      <p:pic>
        <p:nvPicPr>
          <p:cNvPr id="7" name="Picture 2" descr="File:SeaGen installed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8390" y="4182503"/>
            <a:ext cx="2345185" cy="1965238"/>
          </a:xfrm>
          <a:prstGeom prst="rect">
            <a:avLst/>
          </a:prstGeom>
          <a:noFill/>
        </p:spPr>
      </p:pic>
      <p:pic>
        <p:nvPicPr>
          <p:cNvPr id="8" name="Picture 4" descr="File:Seagenraised.jp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13575" y="4182503"/>
            <a:ext cx="2239913" cy="1970598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80" name="Text Box 4"/>
          <p:cNvSpPr txBox="1">
            <a:spLocks noChangeArrowheads="1"/>
          </p:cNvSpPr>
          <p:nvPr/>
        </p:nvSpPr>
        <p:spPr bwMode="auto">
          <a:xfrm>
            <a:off x="6879530" y="91480"/>
            <a:ext cx="20129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Tidal Stream</a:t>
            </a:r>
          </a:p>
        </p:txBody>
      </p:sp>
      <p:pic>
        <p:nvPicPr>
          <p:cNvPr id="971784" name="Picture 8" descr="OpenHydro"/>
          <p:cNvPicPr>
            <a:picLocks noChangeAspect="1" noChangeArrowheads="1"/>
          </p:cNvPicPr>
          <p:nvPr/>
        </p:nvPicPr>
        <p:blipFill>
          <a:blip r:embed="rId2" cstate="print"/>
          <a:srcRect t="1678"/>
          <a:stretch>
            <a:fillRect/>
          </a:stretch>
        </p:blipFill>
        <p:spPr bwMode="auto">
          <a:xfrm>
            <a:off x="287338" y="3432175"/>
            <a:ext cx="4284662" cy="2697163"/>
          </a:xfrm>
          <a:prstGeom prst="rect">
            <a:avLst/>
          </a:prstGeom>
          <a:noFill/>
        </p:spPr>
      </p:pic>
      <p:pic>
        <p:nvPicPr>
          <p:cNvPr id="971790" name="Picture 14" descr="EMEC install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7900" y="692150"/>
            <a:ext cx="4065588" cy="2574925"/>
          </a:xfrm>
          <a:prstGeom prst="rect">
            <a:avLst/>
          </a:prstGeom>
          <a:noFill/>
        </p:spPr>
      </p:pic>
      <p:sp>
        <p:nvSpPr>
          <p:cNvPr id="971791" name="Text Box 15"/>
          <p:cNvSpPr txBox="1">
            <a:spLocks noChangeArrowheads="1"/>
          </p:cNvSpPr>
          <p:nvPr/>
        </p:nvSpPr>
        <p:spPr bwMode="auto">
          <a:xfrm>
            <a:off x="287338" y="847725"/>
            <a:ext cx="16383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000" b="1" dirty="0">
                <a:latin typeface="Arial" pitchFamily="34" charset="0"/>
                <a:cs typeface="Arial" pitchFamily="34" charset="0"/>
              </a:rPr>
              <a:t>Open Hydro</a:t>
            </a:r>
          </a:p>
        </p:txBody>
      </p:sp>
      <p:sp>
        <p:nvSpPr>
          <p:cNvPr id="971792" name="Text Box 16"/>
          <p:cNvSpPr txBox="1">
            <a:spLocks noChangeArrowheads="1"/>
          </p:cNvSpPr>
          <p:nvPr/>
        </p:nvSpPr>
        <p:spPr bwMode="auto">
          <a:xfrm>
            <a:off x="287338" y="1376363"/>
            <a:ext cx="4500562" cy="1739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73050" indent="-273050"/>
            <a:r>
              <a:rPr lang="en-GB" dirty="0">
                <a:latin typeface="Arial" pitchFamily="34" charset="0"/>
                <a:cs typeface="Arial" pitchFamily="34" charset="0"/>
              </a:rPr>
              <a:t>250kw device tested at EMEC</a:t>
            </a:r>
          </a:p>
          <a:p>
            <a:pPr marL="273050" indent="-273050"/>
            <a:endParaRPr lang="en-GB" dirty="0">
              <a:latin typeface="Arial" pitchFamily="34" charset="0"/>
              <a:cs typeface="Arial" pitchFamily="34" charset="0"/>
            </a:endParaRPr>
          </a:p>
          <a:p>
            <a:pPr marL="273050" indent="-273050"/>
            <a:r>
              <a:rPr lang="en-GB" dirty="0">
                <a:latin typeface="Arial" pitchFamily="34" charset="0"/>
                <a:cs typeface="Arial" pitchFamily="34" charset="0"/>
              </a:rPr>
              <a:t>Next steps:</a:t>
            </a:r>
          </a:p>
          <a:p>
            <a:pPr marL="273050" indent="-273050">
              <a:buClr>
                <a:schemeClr val="hlink"/>
              </a:buClr>
              <a:buSzPct val="90000"/>
              <a:buBlip>
                <a:blip r:embed="rId4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1MW for Bay of Fundy &amp; Channel Islands</a:t>
            </a:r>
          </a:p>
          <a:p>
            <a:pPr marL="273050" indent="-273050">
              <a:buClr>
                <a:schemeClr val="hlink"/>
              </a:buClr>
              <a:buSzPct val="90000"/>
              <a:buBlip>
                <a:blip r:embed="rId4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10 turbines for 4MW off Brittany</a:t>
            </a:r>
          </a:p>
        </p:txBody>
      </p:sp>
      <p:pic>
        <p:nvPicPr>
          <p:cNvPr id="8" name="Picture 2" descr="http://cdni.wired.co.uk/620x413/w_z/Whee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7900" y="3432174"/>
            <a:ext cx="4065588" cy="2708207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wave"/>
          <p:cNvPicPr>
            <a:picLocks noChangeAspect="1" noChangeArrowheads="1"/>
          </p:cNvPicPr>
          <p:nvPr/>
        </p:nvPicPr>
        <p:blipFill>
          <a:blip r:embed="rId2" cstate="print"/>
          <a:srcRect t="15439" b="8774"/>
          <a:stretch>
            <a:fillRect/>
          </a:stretch>
        </p:blipFill>
        <p:spPr bwMode="auto">
          <a:xfrm>
            <a:off x="0" y="676275"/>
            <a:ext cx="9144000" cy="554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Line 7"/>
          <p:cNvSpPr>
            <a:spLocks noChangeShapeType="1"/>
          </p:cNvSpPr>
          <p:nvPr/>
        </p:nvSpPr>
        <p:spPr bwMode="auto">
          <a:xfrm>
            <a:off x="0" y="6215063"/>
            <a:ext cx="914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Line 8"/>
          <p:cNvSpPr>
            <a:spLocks noChangeShapeType="1"/>
          </p:cNvSpPr>
          <p:nvPr/>
        </p:nvSpPr>
        <p:spPr bwMode="auto">
          <a:xfrm>
            <a:off x="0" y="679450"/>
            <a:ext cx="914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6742113" y="95250"/>
            <a:ext cx="20986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Wave Energy</a:t>
            </a:r>
          </a:p>
        </p:txBody>
      </p:sp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57158" y="3000372"/>
            <a:ext cx="8572560" cy="30008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66700" indent="-26670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3"/>
              </a:buBlip>
            </a:pPr>
            <a:r>
              <a:rPr lang="en-GB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Wave power devices extract energy directly from the surface waves or from pressure fluctuations below the surface</a:t>
            </a:r>
          </a:p>
          <a:p>
            <a:pPr marL="266700" indent="-26670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3"/>
              </a:buBlip>
            </a:pPr>
            <a:r>
              <a:rPr lang="en-GB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Estimates put global electricity generating capacity at 1 – </a:t>
            </a:r>
            <a:r>
              <a:rPr lang="en-GB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10TW – 2000TWh/y</a:t>
            </a:r>
            <a:endParaRPr lang="en-GB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66700" indent="-26670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3"/>
              </a:buBlip>
            </a:pPr>
            <a:r>
              <a:rPr lang="en-GB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 as low as 0.3TW – still 3x installed capacity of wind power</a:t>
            </a:r>
          </a:p>
          <a:p>
            <a:pPr marL="266700" indent="-26670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3"/>
              </a:buBlip>
            </a:pPr>
            <a:r>
              <a:rPr lang="en-GB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Waves are more reliable than wind and 800x more dense</a:t>
            </a:r>
          </a:p>
          <a:p>
            <a:pPr marL="266700" indent="-266700">
              <a:lnSpc>
                <a:spcPct val="150000"/>
              </a:lnSpc>
              <a:buClr>
                <a:schemeClr val="hlink"/>
              </a:buClr>
              <a:buSzPct val="90000"/>
              <a:buBlip>
                <a:blip r:embed="rId3"/>
              </a:buBlip>
            </a:pPr>
            <a:r>
              <a:rPr lang="en-GB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When the wind blows waves are created – they continue for up to 6 hours after wind stops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7436743" y="91480"/>
            <a:ext cx="145573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GB" sz="2400" b="1" dirty="0">
                <a:latin typeface="Arial" pitchFamily="34" charset="0"/>
                <a:cs typeface="Arial" pitchFamily="34" charset="0"/>
              </a:rPr>
              <a:t>Biomass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57158" y="904949"/>
            <a:ext cx="8402638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66700" indent="-266700" algn="l">
              <a:spcBef>
                <a:spcPct val="20000"/>
              </a:spcBef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b="1" dirty="0">
                <a:latin typeface="Arial" pitchFamily="34" charset="0"/>
                <a:cs typeface="Arial" pitchFamily="34" charset="0"/>
              </a:rPr>
              <a:t>Biomass</a:t>
            </a:r>
          </a:p>
          <a:p>
            <a:pPr marL="723900" lvl="2" indent="-266700">
              <a:spcBef>
                <a:spcPct val="20000"/>
              </a:spcBef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Organic </a:t>
            </a:r>
            <a:r>
              <a:rPr lang="en-GB" dirty="0">
                <a:latin typeface="Arial" pitchFamily="34" charset="0"/>
                <a:cs typeface="Arial" pitchFamily="34" charset="0"/>
              </a:rPr>
              <a:t>matter from plants or animals which can be used as a store of chemical energy to provide heat, electricity or transport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fuels.</a:t>
            </a:r>
          </a:p>
          <a:p>
            <a:pPr marL="266700" lvl="1" indent="-266700" algn="l">
              <a:spcBef>
                <a:spcPct val="20000"/>
              </a:spcBef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b="1" dirty="0" smtClean="0">
                <a:latin typeface="Arial" pitchFamily="34" charset="0"/>
                <a:cs typeface="Arial" pitchFamily="34" charset="0"/>
              </a:rPr>
              <a:t>Bioenergy</a:t>
            </a:r>
            <a:endParaRPr lang="en-GB" b="1" dirty="0">
              <a:latin typeface="Arial" pitchFamily="34" charset="0"/>
              <a:cs typeface="Arial" pitchFamily="34" charset="0"/>
            </a:endParaRPr>
          </a:p>
          <a:p>
            <a:pPr marL="723900" lvl="2" indent="-266700">
              <a:spcBef>
                <a:spcPct val="20000"/>
              </a:spcBef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GB" dirty="0">
                <a:latin typeface="Arial" pitchFamily="34" charset="0"/>
                <a:cs typeface="Arial" pitchFamily="34" charset="0"/>
              </a:rPr>
              <a:t>energy sources produced from the conversion of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biomass</a:t>
            </a:r>
          </a:p>
          <a:p>
            <a:pPr marL="266700" lvl="1" indent="-266700" algn="l">
              <a:spcBef>
                <a:spcPct val="20000"/>
              </a:spcBef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b="1" dirty="0" err="1" smtClean="0">
                <a:latin typeface="Arial" pitchFamily="34" charset="0"/>
                <a:cs typeface="Arial" pitchFamily="34" charset="0"/>
              </a:rPr>
              <a:t>Biofuels</a:t>
            </a:r>
            <a:endParaRPr lang="en-GB" b="1" dirty="0">
              <a:latin typeface="Arial" pitchFamily="34" charset="0"/>
              <a:cs typeface="Arial" pitchFamily="34" charset="0"/>
            </a:endParaRPr>
          </a:p>
          <a:p>
            <a:pPr marL="723900" lvl="2" indent="-266700">
              <a:spcBef>
                <a:spcPct val="20000"/>
              </a:spcBef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Fuels </a:t>
            </a:r>
            <a:r>
              <a:rPr lang="en-GB" dirty="0">
                <a:latin typeface="Arial" pitchFamily="34" charset="0"/>
                <a:cs typeface="Arial" pitchFamily="34" charset="0"/>
              </a:rPr>
              <a:t>sourced from biomass which are used for transportation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1181100" lvl="3" indent="-266700">
              <a:spcBef>
                <a:spcPct val="20000"/>
              </a:spcBef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i="1" dirty="0" smtClean="0">
                <a:latin typeface="Arial" pitchFamily="34" charset="0"/>
                <a:cs typeface="Arial" pitchFamily="34" charset="0"/>
              </a:rPr>
              <a:t>Biodiesel </a:t>
            </a:r>
            <a:r>
              <a:rPr lang="en-GB" i="1" dirty="0" smtClean="0">
                <a:latin typeface="Arial" pitchFamily="34" charset="0"/>
                <a:cs typeface="Arial" pitchFamily="34" charset="0"/>
              </a:rPr>
              <a:t>from vegetable oils (Rapeseed), algae, recycled vegetable and animal oils</a:t>
            </a:r>
          </a:p>
          <a:p>
            <a:pPr marL="1181100" lvl="3" indent="-266700">
              <a:spcBef>
                <a:spcPct val="20000"/>
              </a:spcBef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i="1" dirty="0" err="1" smtClean="0">
                <a:latin typeface="Arial" pitchFamily="34" charset="0"/>
                <a:cs typeface="Arial" pitchFamily="34" charset="0"/>
              </a:rPr>
              <a:t>Bioethanol</a:t>
            </a:r>
            <a:r>
              <a:rPr lang="en-GB" i="1" dirty="0" smtClean="0">
                <a:latin typeface="Arial" pitchFamily="34" charset="0"/>
                <a:cs typeface="Arial" pitchFamily="34" charset="0"/>
              </a:rPr>
              <a:t>  from Sugarcane &amp; Corn or </a:t>
            </a:r>
            <a:r>
              <a:rPr lang="en-GB" i="1" dirty="0" err="1" smtClean="0">
                <a:latin typeface="Arial" pitchFamily="34" charset="0"/>
                <a:cs typeface="Arial" pitchFamily="34" charset="0"/>
              </a:rPr>
              <a:t>ligno</a:t>
            </a:r>
            <a:r>
              <a:rPr lang="en-GB" i="1" dirty="0" smtClean="0">
                <a:latin typeface="Arial" pitchFamily="34" charset="0"/>
                <a:cs typeface="Arial" pitchFamily="34" charset="0"/>
              </a:rPr>
              <a:t>-cellulosic materials (Wood &amp; Straw)</a:t>
            </a:r>
          </a:p>
          <a:p>
            <a:pPr marL="1181100" lvl="3" indent="-266700">
              <a:spcBef>
                <a:spcPct val="20000"/>
              </a:spcBef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i="1" dirty="0" err="1" smtClean="0">
                <a:latin typeface="Arial" pitchFamily="34" charset="0"/>
                <a:cs typeface="Arial" pitchFamily="34" charset="0"/>
              </a:rPr>
              <a:t>Biobutanol</a:t>
            </a:r>
            <a:r>
              <a:rPr lang="en-GB" b="1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GB" i="1" dirty="0" smtClean="0">
                <a:latin typeface="Arial" pitchFamily="34" charset="0"/>
                <a:cs typeface="Arial" pitchFamily="34" charset="0"/>
              </a:rPr>
              <a:t>from</a:t>
            </a:r>
            <a:r>
              <a:rPr lang="en-GB" b="1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i="1" dirty="0" err="1" smtClean="0">
                <a:latin typeface="Arial" pitchFamily="34" charset="0"/>
                <a:cs typeface="Arial" pitchFamily="34" charset="0"/>
              </a:rPr>
              <a:t>Sugarbeet</a:t>
            </a:r>
            <a:r>
              <a:rPr lang="en-GB" i="1" dirty="0" smtClean="0">
                <a:latin typeface="Arial" pitchFamily="34" charset="0"/>
                <a:cs typeface="Arial" pitchFamily="34" charset="0"/>
              </a:rPr>
              <a:t> or </a:t>
            </a:r>
            <a:r>
              <a:rPr lang="en-GB" i="1" dirty="0" err="1" smtClean="0">
                <a:latin typeface="Arial" pitchFamily="34" charset="0"/>
                <a:cs typeface="Arial" pitchFamily="34" charset="0"/>
              </a:rPr>
              <a:t>ligno</a:t>
            </a:r>
            <a:r>
              <a:rPr lang="en-GB" i="1" dirty="0" smtClean="0">
                <a:latin typeface="Arial" pitchFamily="34" charset="0"/>
                <a:cs typeface="Arial" pitchFamily="34" charset="0"/>
              </a:rPr>
              <a:t>-cellulosic materials (Wood &amp; Straw)</a:t>
            </a:r>
          </a:p>
          <a:p>
            <a:pPr marL="1181100" lvl="3" indent="-266700">
              <a:spcBef>
                <a:spcPct val="20000"/>
              </a:spcBef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i="1" dirty="0" err="1" smtClean="0">
                <a:latin typeface="Arial" pitchFamily="34" charset="0"/>
                <a:cs typeface="Arial" pitchFamily="34" charset="0"/>
              </a:rPr>
              <a:t>Biomethanol</a:t>
            </a:r>
            <a:r>
              <a:rPr lang="en-GB" i="1" dirty="0" smtClean="0">
                <a:latin typeface="Arial" pitchFamily="34" charset="0"/>
                <a:cs typeface="Arial" pitchFamily="34" charset="0"/>
              </a:rPr>
              <a:t> from synthesis gas or biogas</a:t>
            </a:r>
          </a:p>
          <a:p>
            <a:pPr marL="1181100" lvl="3" indent="-266700">
              <a:spcBef>
                <a:spcPct val="20000"/>
              </a:spcBef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i="1" dirty="0" err="1" smtClean="0">
                <a:latin typeface="Arial" pitchFamily="34" charset="0"/>
                <a:cs typeface="Arial" pitchFamily="34" charset="0"/>
              </a:rPr>
              <a:t>Pyrolysis</a:t>
            </a:r>
            <a:r>
              <a:rPr lang="en-GB" i="1" dirty="0" smtClean="0">
                <a:latin typeface="Arial" pitchFamily="34" charset="0"/>
                <a:cs typeface="Arial" pitchFamily="34" charset="0"/>
              </a:rPr>
              <a:t> Oils from range of feedstock</a:t>
            </a:r>
          </a:p>
        </p:txBody>
      </p:sp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2" name="Text Box 12"/>
          <p:cNvSpPr txBox="1">
            <a:spLocks noChangeArrowheads="1"/>
          </p:cNvSpPr>
          <p:nvPr/>
        </p:nvSpPr>
        <p:spPr bwMode="auto">
          <a:xfrm>
            <a:off x="6793805" y="91480"/>
            <a:ext cx="20986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Wave Energy</a:t>
            </a:r>
          </a:p>
        </p:txBody>
      </p:sp>
      <p:sp>
        <p:nvSpPr>
          <p:cNvPr id="942093" name="Text Box 13"/>
          <p:cNvSpPr txBox="1">
            <a:spLocks noChangeArrowheads="1"/>
          </p:cNvSpPr>
          <p:nvPr/>
        </p:nvSpPr>
        <p:spPr bwMode="auto">
          <a:xfrm>
            <a:off x="657225" y="844550"/>
            <a:ext cx="6648450" cy="52355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73050" indent="-273050">
              <a:lnSpc>
                <a:spcPct val="12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First patent for wave device in 1799 but never constructed</a:t>
            </a:r>
          </a:p>
          <a:p>
            <a:pPr marL="273050" indent="-273050">
              <a:lnSpc>
                <a:spcPct val="12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There are some 50 different types being developed currently</a:t>
            </a:r>
          </a:p>
          <a:p>
            <a:pPr marL="273050" indent="-273050">
              <a:lnSpc>
                <a:spcPct val="12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Fall into 6 main types:</a:t>
            </a:r>
          </a:p>
          <a:p>
            <a:pPr marL="725488" lvl="2" indent="-268288">
              <a:lnSpc>
                <a:spcPct val="12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Attenuator – e.g.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Pelamis</a:t>
            </a:r>
            <a:endParaRPr lang="en-GB" dirty="0">
              <a:latin typeface="Arial" pitchFamily="34" charset="0"/>
              <a:cs typeface="Arial" pitchFamily="34" charset="0"/>
            </a:endParaRPr>
          </a:p>
          <a:p>
            <a:pPr marL="725488" lvl="2" indent="-268288">
              <a:lnSpc>
                <a:spcPct val="12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Point Absorber – e.g. Wave Star</a:t>
            </a:r>
            <a:endParaRPr lang="en-GB" dirty="0">
              <a:latin typeface="Arial" pitchFamily="34" charset="0"/>
              <a:cs typeface="Arial" pitchFamily="34" charset="0"/>
            </a:endParaRPr>
          </a:p>
          <a:p>
            <a:pPr marL="725488" lvl="2" indent="-268288">
              <a:lnSpc>
                <a:spcPct val="12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Oscillating </a:t>
            </a:r>
            <a:r>
              <a:rPr lang="en-GB" dirty="0">
                <a:latin typeface="Arial" pitchFamily="34" charset="0"/>
                <a:cs typeface="Arial" pitchFamily="34" charset="0"/>
              </a:rPr>
              <a:t>wave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surge converter – e.g. Oyster</a:t>
            </a:r>
            <a:endParaRPr lang="en-GB" dirty="0">
              <a:latin typeface="Arial" pitchFamily="34" charset="0"/>
              <a:cs typeface="Arial" pitchFamily="34" charset="0"/>
            </a:endParaRPr>
          </a:p>
          <a:p>
            <a:pPr marL="725488" lvl="2" indent="-268288">
              <a:lnSpc>
                <a:spcPct val="12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Oscillating </a:t>
            </a:r>
            <a:r>
              <a:rPr lang="en-GB" dirty="0">
                <a:latin typeface="Arial" pitchFamily="34" charset="0"/>
                <a:cs typeface="Arial" pitchFamily="34" charset="0"/>
              </a:rPr>
              <a:t>Water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Column – e.g. Limpet</a:t>
            </a:r>
            <a:endParaRPr lang="en-GB" dirty="0">
              <a:latin typeface="Arial" pitchFamily="34" charset="0"/>
              <a:cs typeface="Arial" pitchFamily="34" charset="0"/>
            </a:endParaRPr>
          </a:p>
          <a:p>
            <a:pPr marL="725488" lvl="2" indent="-268288">
              <a:lnSpc>
                <a:spcPct val="12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Overtopping Device – e.g. Sea Dragon</a:t>
            </a:r>
            <a:endParaRPr lang="en-GB" dirty="0">
              <a:latin typeface="Arial" pitchFamily="34" charset="0"/>
              <a:cs typeface="Arial" pitchFamily="34" charset="0"/>
            </a:endParaRPr>
          </a:p>
          <a:p>
            <a:pPr marL="725488" lvl="2" indent="-268288">
              <a:lnSpc>
                <a:spcPct val="12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Submerged </a:t>
            </a:r>
            <a:r>
              <a:rPr lang="en-GB" dirty="0">
                <a:latin typeface="Arial" pitchFamily="34" charset="0"/>
                <a:cs typeface="Arial" pitchFamily="34" charset="0"/>
              </a:rPr>
              <a:t>pressure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differential – e.g. CETO</a:t>
            </a:r>
            <a:endParaRPr lang="en-GB" dirty="0">
              <a:latin typeface="Arial" pitchFamily="34" charset="0"/>
              <a:cs typeface="Arial" pitchFamily="34" charset="0"/>
            </a:endParaRPr>
          </a:p>
          <a:p>
            <a:pPr marL="273050" indent="-273050">
              <a:lnSpc>
                <a:spcPct val="12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Cannot be harvested everywhere – wave rich countries:</a:t>
            </a:r>
          </a:p>
          <a:p>
            <a:pPr marL="730250" lvl="2" indent="-273050">
              <a:lnSpc>
                <a:spcPct val="12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 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Western </a:t>
            </a:r>
            <a:r>
              <a:rPr lang="en-GB" dirty="0">
                <a:latin typeface="Arial" pitchFamily="34" charset="0"/>
                <a:cs typeface="Arial" pitchFamily="34" charset="0"/>
              </a:rPr>
              <a:t>coast of Scotland</a:t>
            </a:r>
          </a:p>
          <a:p>
            <a:pPr marL="730250" lvl="2" indent="-273050">
              <a:lnSpc>
                <a:spcPct val="12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  Northern Canada</a:t>
            </a:r>
          </a:p>
          <a:p>
            <a:pPr marL="730250" lvl="2" indent="-273050">
              <a:lnSpc>
                <a:spcPct val="12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  Southern Africa</a:t>
            </a:r>
          </a:p>
          <a:p>
            <a:pPr marL="730250" lvl="2" indent="-273050">
              <a:lnSpc>
                <a:spcPct val="12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  Australia</a:t>
            </a:r>
          </a:p>
          <a:p>
            <a:pPr marL="730250" lvl="2" indent="-273050">
              <a:lnSpc>
                <a:spcPct val="125000"/>
              </a:lnSpc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  NE and NW coasts of USA</a:t>
            </a:r>
          </a:p>
        </p:txBody>
      </p:sp>
      <p:sp>
        <p:nvSpPr>
          <p:cNvPr id="4" name="Rectangle 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066" name="Picture 2" descr="image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2200" y="885825"/>
            <a:ext cx="6858000" cy="4972050"/>
          </a:xfrm>
          <a:prstGeom prst="rect">
            <a:avLst/>
          </a:prstGeom>
          <a:noFill/>
        </p:spPr>
      </p:pic>
      <p:sp>
        <p:nvSpPr>
          <p:cNvPr id="856067" name="Text Box 3"/>
          <p:cNvSpPr txBox="1">
            <a:spLocks noChangeArrowheads="1"/>
          </p:cNvSpPr>
          <p:nvPr/>
        </p:nvSpPr>
        <p:spPr bwMode="auto">
          <a:xfrm>
            <a:off x="6793805" y="91480"/>
            <a:ext cx="20986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>
                <a:latin typeface="Arial" pitchFamily="34" charset="0"/>
                <a:cs typeface="Arial" pitchFamily="34" charset="0"/>
              </a:rPr>
              <a:t>Wave Energy</a:t>
            </a:r>
          </a:p>
        </p:txBody>
      </p:sp>
      <p:sp>
        <p:nvSpPr>
          <p:cNvPr id="4" name="Rectangle 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02" name="Rectangle 2"/>
          <p:cNvSpPr>
            <a:spLocks noChangeArrowheads="1"/>
          </p:cNvSpPr>
          <p:nvPr/>
        </p:nvSpPr>
        <p:spPr bwMode="auto">
          <a:xfrm rot="893946">
            <a:off x="2627313" y="3100388"/>
            <a:ext cx="304800" cy="889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870403" name="Rectangle 3"/>
          <p:cNvSpPr>
            <a:spLocks noChangeArrowheads="1"/>
          </p:cNvSpPr>
          <p:nvPr/>
        </p:nvSpPr>
        <p:spPr bwMode="auto">
          <a:xfrm rot="20636492">
            <a:off x="4549775" y="3535363"/>
            <a:ext cx="304800" cy="889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870404" name="Rectangle 4"/>
          <p:cNvSpPr>
            <a:spLocks noChangeArrowheads="1"/>
          </p:cNvSpPr>
          <p:nvPr/>
        </p:nvSpPr>
        <p:spPr bwMode="auto">
          <a:xfrm>
            <a:off x="6337300" y="2871788"/>
            <a:ext cx="304800" cy="889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 rot="1317837">
            <a:off x="6530975" y="3130550"/>
            <a:ext cx="1741488" cy="265113"/>
            <a:chOff x="4548" y="1993"/>
            <a:chExt cx="1097" cy="167"/>
          </a:xfrm>
        </p:grpSpPr>
        <p:sp>
          <p:nvSpPr>
            <p:cNvPr id="870406" name="AutoShape 6"/>
            <p:cNvSpPr>
              <a:spLocks noChangeArrowheads="1"/>
            </p:cNvSpPr>
            <p:nvPr/>
          </p:nvSpPr>
          <p:spPr bwMode="auto">
            <a:xfrm rot="10800000">
              <a:off x="4548" y="1993"/>
              <a:ext cx="312" cy="167"/>
            </a:xfrm>
            <a:prstGeom prst="octagon">
              <a:avLst>
                <a:gd name="adj" fmla="val 29287"/>
              </a:avLst>
            </a:prstGeom>
            <a:solidFill>
              <a:schemeClr val="bg2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70407" name="AutoShape 7"/>
            <p:cNvSpPr>
              <a:spLocks noChangeArrowheads="1"/>
            </p:cNvSpPr>
            <p:nvPr/>
          </p:nvSpPr>
          <p:spPr bwMode="auto">
            <a:xfrm>
              <a:off x="4711" y="1993"/>
              <a:ext cx="934" cy="167"/>
            </a:xfrm>
            <a:prstGeom prst="roundRect">
              <a:avLst>
                <a:gd name="adj" fmla="val 16667"/>
              </a:avLst>
            </a:prstGeom>
            <a:solidFill>
              <a:srgbClr val="CC33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 rot="-854092">
            <a:off x="827088" y="3162300"/>
            <a:ext cx="1862137" cy="266700"/>
            <a:chOff x="787" y="1994"/>
            <a:chExt cx="1173" cy="168"/>
          </a:xfrm>
        </p:grpSpPr>
        <p:sp>
          <p:nvSpPr>
            <p:cNvPr id="870409" name="AutoShape 9"/>
            <p:cNvSpPr>
              <a:spLocks noChangeArrowheads="1"/>
            </p:cNvSpPr>
            <p:nvPr/>
          </p:nvSpPr>
          <p:spPr bwMode="auto">
            <a:xfrm>
              <a:off x="1026" y="1994"/>
              <a:ext cx="934" cy="167"/>
            </a:xfrm>
            <a:prstGeom prst="roundRect">
              <a:avLst>
                <a:gd name="adj" fmla="val 16667"/>
              </a:avLst>
            </a:prstGeom>
            <a:solidFill>
              <a:srgbClr val="CC33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70410" name="AutoShape 10"/>
            <p:cNvSpPr>
              <a:spLocks noChangeArrowheads="1"/>
            </p:cNvSpPr>
            <p:nvPr/>
          </p:nvSpPr>
          <p:spPr bwMode="auto">
            <a:xfrm rot="10800000">
              <a:off x="787" y="1995"/>
              <a:ext cx="252" cy="167"/>
            </a:xfrm>
            <a:prstGeom prst="homePlate">
              <a:avLst>
                <a:gd name="adj" fmla="val 37725"/>
              </a:avLst>
            </a:prstGeom>
            <a:solidFill>
              <a:schemeClr val="bg2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 rot="41784294">
            <a:off x="4713288" y="3092450"/>
            <a:ext cx="1741487" cy="265113"/>
            <a:chOff x="3400" y="1993"/>
            <a:chExt cx="1097" cy="167"/>
          </a:xfrm>
        </p:grpSpPr>
        <p:sp>
          <p:nvSpPr>
            <p:cNvPr id="870412" name="AutoShape 12"/>
            <p:cNvSpPr>
              <a:spLocks noChangeArrowheads="1"/>
            </p:cNvSpPr>
            <p:nvPr/>
          </p:nvSpPr>
          <p:spPr bwMode="auto">
            <a:xfrm rot="10800000">
              <a:off x="3400" y="1993"/>
              <a:ext cx="312" cy="167"/>
            </a:xfrm>
            <a:prstGeom prst="octagon">
              <a:avLst>
                <a:gd name="adj" fmla="val 29287"/>
              </a:avLst>
            </a:prstGeom>
            <a:solidFill>
              <a:schemeClr val="bg2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70413" name="AutoShape 13"/>
            <p:cNvSpPr>
              <a:spLocks noChangeArrowheads="1"/>
            </p:cNvSpPr>
            <p:nvPr/>
          </p:nvSpPr>
          <p:spPr bwMode="auto">
            <a:xfrm>
              <a:off x="3563" y="1993"/>
              <a:ext cx="934" cy="167"/>
            </a:xfrm>
            <a:prstGeom prst="roundRect">
              <a:avLst>
                <a:gd name="adj" fmla="val 16667"/>
              </a:avLst>
            </a:prstGeom>
            <a:solidFill>
              <a:srgbClr val="CC33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 rot="930042">
            <a:off x="2873375" y="3290888"/>
            <a:ext cx="1743075" cy="257175"/>
            <a:chOff x="2159" y="1993"/>
            <a:chExt cx="1097" cy="167"/>
          </a:xfrm>
        </p:grpSpPr>
        <p:sp>
          <p:nvSpPr>
            <p:cNvPr id="870415" name="AutoShape 15"/>
            <p:cNvSpPr>
              <a:spLocks noChangeArrowheads="1"/>
            </p:cNvSpPr>
            <p:nvPr/>
          </p:nvSpPr>
          <p:spPr bwMode="auto">
            <a:xfrm rot="10800000">
              <a:off x="2159" y="1993"/>
              <a:ext cx="312" cy="167"/>
            </a:xfrm>
            <a:prstGeom prst="octagon">
              <a:avLst>
                <a:gd name="adj" fmla="val 29287"/>
              </a:avLst>
            </a:prstGeom>
            <a:solidFill>
              <a:schemeClr val="bg2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70416" name="AutoShape 16"/>
            <p:cNvSpPr>
              <a:spLocks noChangeArrowheads="1"/>
            </p:cNvSpPr>
            <p:nvPr/>
          </p:nvSpPr>
          <p:spPr bwMode="auto">
            <a:xfrm>
              <a:off x="2322" y="1993"/>
              <a:ext cx="934" cy="167"/>
            </a:xfrm>
            <a:prstGeom prst="roundRect">
              <a:avLst>
                <a:gd name="adj" fmla="val 16667"/>
              </a:avLst>
            </a:prstGeom>
            <a:solidFill>
              <a:srgbClr val="CC33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870417" name="Freeform 17"/>
          <p:cNvSpPr>
            <a:spLocks/>
          </p:cNvSpPr>
          <p:nvPr/>
        </p:nvSpPr>
        <p:spPr bwMode="auto">
          <a:xfrm>
            <a:off x="1138238" y="3014663"/>
            <a:ext cx="7292975" cy="712787"/>
          </a:xfrm>
          <a:custGeom>
            <a:avLst/>
            <a:gdLst/>
            <a:ahLst/>
            <a:cxnLst>
              <a:cxn ang="0">
                <a:pos x="0" y="428"/>
              </a:cxn>
              <a:cxn ang="0">
                <a:pos x="49" y="351"/>
              </a:cxn>
              <a:cxn ang="0">
                <a:pos x="106" y="302"/>
              </a:cxn>
              <a:cxn ang="0">
                <a:pos x="127" y="281"/>
              </a:cxn>
              <a:cxn ang="0">
                <a:pos x="190" y="246"/>
              </a:cxn>
              <a:cxn ang="0">
                <a:pos x="365" y="162"/>
              </a:cxn>
              <a:cxn ang="0">
                <a:pos x="752" y="84"/>
              </a:cxn>
              <a:cxn ang="0">
                <a:pos x="970" y="112"/>
              </a:cxn>
              <a:cxn ang="0">
                <a:pos x="1040" y="133"/>
              </a:cxn>
              <a:cxn ang="0">
                <a:pos x="1082" y="147"/>
              </a:cxn>
              <a:cxn ang="0">
                <a:pos x="1194" y="190"/>
              </a:cxn>
              <a:cxn ang="0">
                <a:pos x="1328" y="246"/>
              </a:cxn>
              <a:cxn ang="0">
                <a:pos x="1546" y="323"/>
              </a:cxn>
              <a:cxn ang="0">
                <a:pos x="1791" y="372"/>
              </a:cxn>
              <a:cxn ang="0">
                <a:pos x="2023" y="393"/>
              </a:cxn>
              <a:cxn ang="0">
                <a:pos x="2129" y="421"/>
              </a:cxn>
              <a:cxn ang="0">
                <a:pos x="2374" y="379"/>
              </a:cxn>
              <a:cxn ang="0">
                <a:pos x="2445" y="358"/>
              </a:cxn>
              <a:cxn ang="0">
                <a:pos x="2508" y="330"/>
              </a:cxn>
              <a:cxn ang="0">
                <a:pos x="2634" y="260"/>
              </a:cxn>
              <a:cxn ang="0">
                <a:pos x="2747" y="176"/>
              </a:cxn>
              <a:cxn ang="0">
                <a:pos x="2901" y="98"/>
              </a:cxn>
              <a:cxn ang="0">
                <a:pos x="2978" y="77"/>
              </a:cxn>
              <a:cxn ang="0">
                <a:pos x="3295" y="0"/>
              </a:cxn>
              <a:cxn ang="0">
                <a:pos x="3470" y="49"/>
              </a:cxn>
              <a:cxn ang="0">
                <a:pos x="3540" y="77"/>
              </a:cxn>
              <a:cxn ang="0">
                <a:pos x="3562" y="84"/>
              </a:cxn>
              <a:cxn ang="0">
                <a:pos x="3632" y="112"/>
              </a:cxn>
              <a:cxn ang="0">
                <a:pos x="3653" y="126"/>
              </a:cxn>
              <a:cxn ang="0">
                <a:pos x="3695" y="140"/>
              </a:cxn>
              <a:cxn ang="0">
                <a:pos x="3716" y="147"/>
              </a:cxn>
              <a:cxn ang="0">
                <a:pos x="3835" y="204"/>
              </a:cxn>
              <a:cxn ang="0">
                <a:pos x="3983" y="260"/>
              </a:cxn>
              <a:cxn ang="0">
                <a:pos x="4299" y="351"/>
              </a:cxn>
              <a:cxn ang="0">
                <a:pos x="4447" y="393"/>
              </a:cxn>
              <a:cxn ang="0">
                <a:pos x="4468" y="407"/>
              </a:cxn>
              <a:cxn ang="0">
                <a:pos x="4566" y="435"/>
              </a:cxn>
              <a:cxn ang="0">
                <a:pos x="4587" y="443"/>
              </a:cxn>
              <a:cxn ang="0">
                <a:pos x="4552" y="443"/>
              </a:cxn>
            </a:cxnLst>
            <a:rect l="0" t="0" r="r" b="b"/>
            <a:pathLst>
              <a:path w="4594" h="449">
                <a:moveTo>
                  <a:pt x="0" y="428"/>
                </a:moveTo>
                <a:cubicBezTo>
                  <a:pt x="13" y="389"/>
                  <a:pt x="15" y="374"/>
                  <a:pt x="49" y="351"/>
                </a:cubicBezTo>
                <a:cubicBezTo>
                  <a:pt x="72" y="316"/>
                  <a:pt x="56" y="335"/>
                  <a:pt x="106" y="302"/>
                </a:cubicBezTo>
                <a:cubicBezTo>
                  <a:pt x="114" y="297"/>
                  <a:pt x="119" y="287"/>
                  <a:pt x="127" y="281"/>
                </a:cubicBezTo>
                <a:cubicBezTo>
                  <a:pt x="235" y="197"/>
                  <a:pt x="127" y="281"/>
                  <a:pt x="190" y="246"/>
                </a:cubicBezTo>
                <a:cubicBezTo>
                  <a:pt x="248" y="214"/>
                  <a:pt x="300" y="178"/>
                  <a:pt x="365" y="162"/>
                </a:cubicBezTo>
                <a:cubicBezTo>
                  <a:pt x="470" y="87"/>
                  <a:pt x="633" y="101"/>
                  <a:pt x="752" y="84"/>
                </a:cubicBezTo>
                <a:cubicBezTo>
                  <a:pt x="827" y="89"/>
                  <a:pt x="897" y="96"/>
                  <a:pt x="970" y="112"/>
                </a:cubicBezTo>
                <a:cubicBezTo>
                  <a:pt x="1001" y="119"/>
                  <a:pt x="1007" y="122"/>
                  <a:pt x="1040" y="133"/>
                </a:cubicBezTo>
                <a:cubicBezTo>
                  <a:pt x="1054" y="138"/>
                  <a:pt x="1082" y="147"/>
                  <a:pt x="1082" y="147"/>
                </a:cubicBezTo>
                <a:cubicBezTo>
                  <a:pt x="1116" y="171"/>
                  <a:pt x="1161" y="168"/>
                  <a:pt x="1194" y="190"/>
                </a:cubicBezTo>
                <a:cubicBezTo>
                  <a:pt x="1221" y="208"/>
                  <a:pt x="1293" y="237"/>
                  <a:pt x="1328" y="246"/>
                </a:cubicBezTo>
                <a:cubicBezTo>
                  <a:pt x="1391" y="288"/>
                  <a:pt x="1472" y="308"/>
                  <a:pt x="1546" y="323"/>
                </a:cubicBezTo>
                <a:cubicBezTo>
                  <a:pt x="1626" y="339"/>
                  <a:pt x="1710" y="366"/>
                  <a:pt x="1791" y="372"/>
                </a:cubicBezTo>
                <a:cubicBezTo>
                  <a:pt x="1869" y="378"/>
                  <a:pt x="1946" y="384"/>
                  <a:pt x="2023" y="393"/>
                </a:cubicBezTo>
                <a:cubicBezTo>
                  <a:pt x="2059" y="402"/>
                  <a:pt x="2094" y="410"/>
                  <a:pt x="2129" y="421"/>
                </a:cubicBezTo>
                <a:cubicBezTo>
                  <a:pt x="2215" y="415"/>
                  <a:pt x="2292" y="402"/>
                  <a:pt x="2374" y="379"/>
                </a:cubicBezTo>
                <a:cubicBezTo>
                  <a:pt x="2391" y="374"/>
                  <a:pt x="2433" y="366"/>
                  <a:pt x="2445" y="358"/>
                </a:cubicBezTo>
                <a:cubicBezTo>
                  <a:pt x="2464" y="345"/>
                  <a:pt x="2489" y="343"/>
                  <a:pt x="2508" y="330"/>
                </a:cubicBezTo>
                <a:cubicBezTo>
                  <a:pt x="2547" y="304"/>
                  <a:pt x="2589" y="275"/>
                  <a:pt x="2634" y="260"/>
                </a:cubicBezTo>
                <a:cubicBezTo>
                  <a:pt x="2656" y="228"/>
                  <a:pt x="2709" y="189"/>
                  <a:pt x="2747" y="176"/>
                </a:cubicBezTo>
                <a:cubicBezTo>
                  <a:pt x="2789" y="134"/>
                  <a:pt x="2849" y="124"/>
                  <a:pt x="2901" y="98"/>
                </a:cubicBezTo>
                <a:cubicBezTo>
                  <a:pt x="2925" y="86"/>
                  <a:pt x="2978" y="77"/>
                  <a:pt x="2978" y="77"/>
                </a:cubicBezTo>
                <a:cubicBezTo>
                  <a:pt x="3058" y="26"/>
                  <a:pt x="3204" y="8"/>
                  <a:pt x="3295" y="0"/>
                </a:cubicBezTo>
                <a:cubicBezTo>
                  <a:pt x="3352" y="14"/>
                  <a:pt x="3417" y="22"/>
                  <a:pt x="3470" y="49"/>
                </a:cubicBezTo>
                <a:cubicBezTo>
                  <a:pt x="3510" y="69"/>
                  <a:pt x="3490" y="60"/>
                  <a:pt x="3540" y="77"/>
                </a:cubicBezTo>
                <a:cubicBezTo>
                  <a:pt x="3547" y="79"/>
                  <a:pt x="3562" y="84"/>
                  <a:pt x="3562" y="84"/>
                </a:cubicBezTo>
                <a:cubicBezTo>
                  <a:pt x="3585" y="99"/>
                  <a:pt x="3608" y="100"/>
                  <a:pt x="3632" y="112"/>
                </a:cubicBezTo>
                <a:cubicBezTo>
                  <a:pt x="3640" y="116"/>
                  <a:pt x="3645" y="123"/>
                  <a:pt x="3653" y="126"/>
                </a:cubicBezTo>
                <a:cubicBezTo>
                  <a:pt x="3666" y="132"/>
                  <a:pt x="3681" y="135"/>
                  <a:pt x="3695" y="140"/>
                </a:cubicBezTo>
                <a:cubicBezTo>
                  <a:pt x="3702" y="142"/>
                  <a:pt x="3716" y="147"/>
                  <a:pt x="3716" y="147"/>
                </a:cubicBezTo>
                <a:cubicBezTo>
                  <a:pt x="3746" y="179"/>
                  <a:pt x="3799" y="181"/>
                  <a:pt x="3835" y="204"/>
                </a:cubicBezTo>
                <a:cubicBezTo>
                  <a:pt x="3879" y="232"/>
                  <a:pt x="3934" y="244"/>
                  <a:pt x="3983" y="260"/>
                </a:cubicBezTo>
                <a:cubicBezTo>
                  <a:pt x="4088" y="295"/>
                  <a:pt x="4192" y="324"/>
                  <a:pt x="4299" y="351"/>
                </a:cubicBezTo>
                <a:cubicBezTo>
                  <a:pt x="4349" y="364"/>
                  <a:pt x="4398" y="377"/>
                  <a:pt x="4447" y="393"/>
                </a:cubicBezTo>
                <a:cubicBezTo>
                  <a:pt x="4455" y="396"/>
                  <a:pt x="4460" y="404"/>
                  <a:pt x="4468" y="407"/>
                </a:cubicBezTo>
                <a:cubicBezTo>
                  <a:pt x="4500" y="419"/>
                  <a:pt x="4534" y="424"/>
                  <a:pt x="4566" y="435"/>
                </a:cubicBezTo>
                <a:cubicBezTo>
                  <a:pt x="4573" y="437"/>
                  <a:pt x="4594" y="439"/>
                  <a:pt x="4587" y="443"/>
                </a:cubicBezTo>
                <a:cubicBezTo>
                  <a:pt x="4577" y="449"/>
                  <a:pt x="4564" y="443"/>
                  <a:pt x="4552" y="443"/>
                </a:cubicBezTo>
              </a:path>
            </a:pathLst>
          </a:cu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870418" name="Rectangle 18"/>
          <p:cNvSpPr>
            <a:spLocks noChangeArrowheads="1"/>
          </p:cNvSpPr>
          <p:nvPr/>
        </p:nvSpPr>
        <p:spPr bwMode="auto">
          <a:xfrm>
            <a:off x="1123950" y="3686175"/>
            <a:ext cx="7146925" cy="441325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870419" name="Rectangle 19"/>
          <p:cNvSpPr>
            <a:spLocks noChangeArrowheads="1"/>
          </p:cNvSpPr>
          <p:nvPr/>
        </p:nvSpPr>
        <p:spPr bwMode="auto">
          <a:xfrm>
            <a:off x="8280400" y="3594100"/>
            <a:ext cx="209550" cy="3048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870420" name="Rectangle 20"/>
          <p:cNvSpPr>
            <a:spLocks noChangeArrowheads="1"/>
          </p:cNvSpPr>
          <p:nvPr/>
        </p:nvSpPr>
        <p:spPr bwMode="auto">
          <a:xfrm>
            <a:off x="1135063" y="4127500"/>
            <a:ext cx="7137400" cy="1419225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870421" name="Text Box 21"/>
          <p:cNvSpPr txBox="1">
            <a:spLocks noChangeArrowheads="1"/>
          </p:cNvSpPr>
          <p:nvPr/>
        </p:nvSpPr>
        <p:spPr bwMode="auto">
          <a:xfrm>
            <a:off x="914400" y="1009650"/>
            <a:ext cx="146843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000" b="1">
                <a:latin typeface="Arial" pitchFamily="34" charset="0"/>
                <a:cs typeface="Arial" pitchFamily="34" charset="0"/>
              </a:rPr>
              <a:t>Attenuator</a:t>
            </a:r>
          </a:p>
        </p:txBody>
      </p:sp>
      <p:sp>
        <p:nvSpPr>
          <p:cNvPr id="870422" name="Text Box 22"/>
          <p:cNvSpPr txBox="1">
            <a:spLocks noChangeArrowheads="1"/>
          </p:cNvSpPr>
          <p:nvPr/>
        </p:nvSpPr>
        <p:spPr bwMode="auto">
          <a:xfrm>
            <a:off x="1222375" y="1801813"/>
            <a:ext cx="71564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>
                <a:latin typeface="Arial" pitchFamily="34" charset="0"/>
                <a:cs typeface="Arial" pitchFamily="34" charset="0"/>
              </a:rPr>
              <a:t>This floating device effectively “rides” the waves, flexing as they pass</a:t>
            </a:r>
          </a:p>
        </p:txBody>
      </p:sp>
      <p:sp>
        <p:nvSpPr>
          <p:cNvPr id="870423" name="Text Box 23"/>
          <p:cNvSpPr txBox="1">
            <a:spLocks noChangeArrowheads="1"/>
          </p:cNvSpPr>
          <p:nvPr/>
        </p:nvSpPr>
        <p:spPr bwMode="auto">
          <a:xfrm>
            <a:off x="6793805" y="91480"/>
            <a:ext cx="20986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Wave Energy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203" name="Text Box 3"/>
          <p:cNvSpPr txBox="1">
            <a:spLocks noChangeArrowheads="1"/>
          </p:cNvSpPr>
          <p:nvPr/>
        </p:nvSpPr>
        <p:spPr bwMode="auto">
          <a:xfrm>
            <a:off x="6793805" y="91480"/>
            <a:ext cx="20986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Wave Energy</a:t>
            </a:r>
          </a:p>
        </p:txBody>
      </p:sp>
      <p:sp>
        <p:nvSpPr>
          <p:cNvPr id="947212" name="Text Box 12"/>
          <p:cNvSpPr txBox="1">
            <a:spLocks noChangeArrowheads="1"/>
          </p:cNvSpPr>
          <p:nvPr/>
        </p:nvSpPr>
        <p:spPr bwMode="auto">
          <a:xfrm>
            <a:off x="251520" y="115888"/>
            <a:ext cx="25202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000" b="1" dirty="0">
                <a:latin typeface="Arial" pitchFamily="34" charset="0"/>
                <a:cs typeface="Arial" pitchFamily="34" charset="0"/>
              </a:rPr>
              <a:t>Attenuator</a:t>
            </a:r>
            <a:r>
              <a:rPr lang="en-GB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2000" b="1" dirty="0" err="1">
                <a:latin typeface="Arial" pitchFamily="34" charset="0"/>
                <a:cs typeface="Arial" pitchFamily="34" charset="0"/>
              </a:rPr>
              <a:t>Pelamis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 descr="http://www.newscientist.com/data/galleries/next-wave-of-energy-from-the-sea/00507e6033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48460" y="704986"/>
            <a:ext cx="3644020" cy="2733015"/>
          </a:xfrm>
          <a:prstGeom prst="rect">
            <a:avLst/>
          </a:prstGeom>
          <a:noFill/>
        </p:spPr>
      </p:pic>
      <p:pic>
        <p:nvPicPr>
          <p:cNvPr id="6" name="Picture 2" descr="http://chenected.aiche.org/wp-content/uploads/2011/11/2011-11-29_2218-p2-pelamis-websi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3609020"/>
            <a:ext cx="5461459" cy="2422874"/>
          </a:xfrm>
          <a:prstGeom prst="rect">
            <a:avLst/>
          </a:prstGeom>
          <a:noFill/>
        </p:spPr>
      </p:pic>
      <p:pic>
        <p:nvPicPr>
          <p:cNvPr id="8" name="Picture 4" descr="http://www.rechargenews.com/multimedia/archive/00033/pelamis_wave_factory_33995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719268"/>
            <a:ext cx="4069804" cy="2704451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44" name="Text Box 24"/>
          <p:cNvSpPr txBox="1">
            <a:spLocks noChangeArrowheads="1"/>
          </p:cNvSpPr>
          <p:nvPr/>
        </p:nvSpPr>
        <p:spPr bwMode="auto">
          <a:xfrm>
            <a:off x="982663" y="866775"/>
            <a:ext cx="1835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1" dirty="0">
                <a:latin typeface="Arial" pitchFamily="34" charset="0"/>
                <a:cs typeface="Arial" pitchFamily="34" charset="0"/>
              </a:rPr>
              <a:t>Point Absorber</a:t>
            </a:r>
          </a:p>
        </p:txBody>
      </p:sp>
      <p:sp>
        <p:nvSpPr>
          <p:cNvPr id="875545" name="Text Box 25"/>
          <p:cNvSpPr txBox="1">
            <a:spLocks noChangeArrowheads="1"/>
          </p:cNvSpPr>
          <p:nvPr/>
        </p:nvSpPr>
        <p:spPr bwMode="auto">
          <a:xfrm>
            <a:off x="947738" y="1392238"/>
            <a:ext cx="76136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This float absorbs wave energy from all directions as it bobs up and down</a:t>
            </a:r>
          </a:p>
        </p:txBody>
      </p:sp>
      <p:sp>
        <p:nvSpPr>
          <p:cNvPr id="875546" name="Text Box 26"/>
          <p:cNvSpPr txBox="1">
            <a:spLocks noChangeArrowheads="1"/>
          </p:cNvSpPr>
          <p:nvPr/>
        </p:nvSpPr>
        <p:spPr bwMode="auto">
          <a:xfrm>
            <a:off x="6793805" y="91480"/>
            <a:ext cx="20986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Wave Energy</a:t>
            </a:r>
          </a:p>
        </p:txBody>
      </p:sp>
      <p:grpSp>
        <p:nvGrpSpPr>
          <p:cNvPr id="2" name="Group 26"/>
          <p:cNvGrpSpPr/>
          <p:nvPr/>
        </p:nvGrpSpPr>
        <p:grpSpPr>
          <a:xfrm>
            <a:off x="936625" y="1924050"/>
            <a:ext cx="7921625" cy="3038475"/>
            <a:chOff x="936625" y="1924050"/>
            <a:chExt cx="7921625" cy="3038475"/>
          </a:xfrm>
        </p:grpSpPr>
        <p:sp>
          <p:nvSpPr>
            <p:cNvPr id="875537" name="Line 17"/>
            <p:cNvSpPr>
              <a:spLocks noChangeShapeType="1"/>
            </p:cNvSpPr>
            <p:nvPr/>
          </p:nvSpPr>
          <p:spPr bwMode="auto">
            <a:xfrm flipH="1">
              <a:off x="5581650" y="1924050"/>
              <a:ext cx="1208088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875532" name="Rectangle 12"/>
            <p:cNvSpPr>
              <a:spLocks noChangeArrowheads="1"/>
            </p:cNvSpPr>
            <p:nvPr/>
          </p:nvSpPr>
          <p:spPr bwMode="auto">
            <a:xfrm>
              <a:off x="2819400" y="2824163"/>
              <a:ext cx="200025" cy="1973263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875522" name="AutoShape 2"/>
            <p:cNvSpPr>
              <a:spLocks noChangeArrowheads="1"/>
            </p:cNvSpPr>
            <p:nvPr/>
          </p:nvSpPr>
          <p:spPr bwMode="auto">
            <a:xfrm>
              <a:off x="2514600" y="2554288"/>
              <a:ext cx="830263" cy="304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875523" name="Rectangle 3"/>
            <p:cNvSpPr>
              <a:spLocks noChangeArrowheads="1"/>
            </p:cNvSpPr>
            <p:nvPr/>
          </p:nvSpPr>
          <p:spPr bwMode="auto">
            <a:xfrm>
              <a:off x="2740025" y="2349500"/>
              <a:ext cx="379413" cy="198438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875524" name="AutoShape 4"/>
            <p:cNvSpPr>
              <a:spLocks noChangeArrowheads="1"/>
            </p:cNvSpPr>
            <p:nvPr/>
          </p:nvSpPr>
          <p:spPr bwMode="auto">
            <a:xfrm>
              <a:off x="5735638" y="2581275"/>
              <a:ext cx="830263" cy="304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875525" name="Rectangle 5"/>
            <p:cNvSpPr>
              <a:spLocks noChangeArrowheads="1"/>
            </p:cNvSpPr>
            <p:nvPr/>
          </p:nvSpPr>
          <p:spPr bwMode="auto">
            <a:xfrm>
              <a:off x="5961063" y="2376488"/>
              <a:ext cx="379413" cy="198438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875527" name="AutoShape 7"/>
            <p:cNvSpPr>
              <a:spLocks noChangeArrowheads="1"/>
            </p:cNvSpPr>
            <p:nvPr/>
          </p:nvSpPr>
          <p:spPr bwMode="auto">
            <a:xfrm>
              <a:off x="4156075" y="3028950"/>
              <a:ext cx="830263" cy="304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875528" name="Rectangle 8"/>
            <p:cNvSpPr>
              <a:spLocks noChangeArrowheads="1"/>
            </p:cNvSpPr>
            <p:nvPr/>
          </p:nvSpPr>
          <p:spPr bwMode="auto">
            <a:xfrm>
              <a:off x="4381500" y="2824163"/>
              <a:ext cx="379413" cy="198438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875529" name="Rectangle 9"/>
            <p:cNvSpPr>
              <a:spLocks noChangeArrowheads="1"/>
            </p:cNvSpPr>
            <p:nvPr/>
          </p:nvSpPr>
          <p:spPr bwMode="auto">
            <a:xfrm>
              <a:off x="4427538" y="3333750"/>
              <a:ext cx="198438" cy="1427163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875530" name="Rectangle 10"/>
            <p:cNvSpPr>
              <a:spLocks noChangeArrowheads="1"/>
            </p:cNvSpPr>
            <p:nvPr/>
          </p:nvSpPr>
          <p:spPr bwMode="auto">
            <a:xfrm>
              <a:off x="4008438" y="4760913"/>
              <a:ext cx="1125538" cy="9525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875533" name="Rectangle 13"/>
            <p:cNvSpPr>
              <a:spLocks noChangeArrowheads="1"/>
            </p:cNvSpPr>
            <p:nvPr/>
          </p:nvSpPr>
          <p:spPr bwMode="auto">
            <a:xfrm>
              <a:off x="2366963" y="4768850"/>
              <a:ext cx="1125538" cy="9525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875534" name="Rectangle 14"/>
            <p:cNvSpPr>
              <a:spLocks noChangeArrowheads="1"/>
            </p:cNvSpPr>
            <p:nvPr/>
          </p:nvSpPr>
          <p:spPr bwMode="auto">
            <a:xfrm>
              <a:off x="6072188" y="2887663"/>
              <a:ext cx="168275" cy="187325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875535" name="Rectangle 15"/>
            <p:cNvSpPr>
              <a:spLocks noChangeArrowheads="1"/>
            </p:cNvSpPr>
            <p:nvPr/>
          </p:nvSpPr>
          <p:spPr bwMode="auto">
            <a:xfrm>
              <a:off x="5588000" y="4760913"/>
              <a:ext cx="1125538" cy="9525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875536" name="Rectangle 16"/>
            <p:cNvSpPr>
              <a:spLocks noChangeArrowheads="1"/>
            </p:cNvSpPr>
            <p:nvPr/>
          </p:nvSpPr>
          <p:spPr bwMode="auto">
            <a:xfrm>
              <a:off x="966788" y="4873625"/>
              <a:ext cx="7442200" cy="88900"/>
            </a:xfrm>
            <a:prstGeom prst="rect">
              <a:avLst/>
            </a:prstGeom>
            <a:solidFill>
              <a:srgbClr val="996633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875538" name="Line 18"/>
            <p:cNvSpPr>
              <a:spLocks noChangeShapeType="1"/>
            </p:cNvSpPr>
            <p:nvPr/>
          </p:nvSpPr>
          <p:spPr bwMode="auto">
            <a:xfrm>
              <a:off x="5648325" y="2847975"/>
              <a:ext cx="0" cy="420688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875539" name="Line 19"/>
            <p:cNvSpPr>
              <a:spLocks noChangeShapeType="1"/>
            </p:cNvSpPr>
            <p:nvPr/>
          </p:nvSpPr>
          <p:spPr bwMode="auto">
            <a:xfrm>
              <a:off x="6621463" y="2847975"/>
              <a:ext cx="0" cy="420688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875540" name="Line 20"/>
            <p:cNvSpPr>
              <a:spLocks noChangeShapeType="1"/>
            </p:cNvSpPr>
            <p:nvPr/>
          </p:nvSpPr>
          <p:spPr bwMode="auto">
            <a:xfrm>
              <a:off x="5110163" y="3306763"/>
              <a:ext cx="0" cy="420688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875541" name="Line 21"/>
            <p:cNvSpPr>
              <a:spLocks noChangeShapeType="1"/>
            </p:cNvSpPr>
            <p:nvPr/>
          </p:nvSpPr>
          <p:spPr bwMode="auto">
            <a:xfrm>
              <a:off x="4032250" y="3306763"/>
              <a:ext cx="0" cy="420688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875542" name="Line 22"/>
            <p:cNvSpPr>
              <a:spLocks noChangeShapeType="1"/>
            </p:cNvSpPr>
            <p:nvPr/>
          </p:nvSpPr>
          <p:spPr bwMode="auto">
            <a:xfrm>
              <a:off x="3414713" y="3008313"/>
              <a:ext cx="0" cy="420688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875543" name="Line 23"/>
            <p:cNvSpPr>
              <a:spLocks noChangeShapeType="1"/>
            </p:cNvSpPr>
            <p:nvPr/>
          </p:nvSpPr>
          <p:spPr bwMode="auto">
            <a:xfrm>
              <a:off x="2441575" y="3008313"/>
              <a:ext cx="0" cy="420688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875547" name="Freeform 27"/>
            <p:cNvSpPr>
              <a:spLocks/>
            </p:cNvSpPr>
            <p:nvPr/>
          </p:nvSpPr>
          <p:spPr bwMode="auto">
            <a:xfrm rot="186650">
              <a:off x="936625" y="2555875"/>
              <a:ext cx="7921625" cy="874713"/>
            </a:xfrm>
            <a:custGeom>
              <a:avLst/>
              <a:gdLst/>
              <a:ahLst/>
              <a:cxnLst>
                <a:cxn ang="0">
                  <a:pos x="0" y="181"/>
                </a:cxn>
                <a:cxn ang="0">
                  <a:pos x="408" y="544"/>
                </a:cxn>
                <a:cxn ang="0">
                  <a:pos x="1361" y="136"/>
                </a:cxn>
                <a:cxn ang="0">
                  <a:pos x="2540" y="408"/>
                </a:cxn>
                <a:cxn ang="0">
                  <a:pos x="3629" y="91"/>
                </a:cxn>
                <a:cxn ang="0">
                  <a:pos x="4672" y="363"/>
                </a:cxn>
                <a:cxn ang="0">
                  <a:pos x="5534" y="0"/>
                </a:cxn>
              </a:cxnLst>
              <a:rect l="0" t="0" r="r" b="b"/>
              <a:pathLst>
                <a:path w="5534" h="551">
                  <a:moveTo>
                    <a:pt x="0" y="181"/>
                  </a:moveTo>
                  <a:cubicBezTo>
                    <a:pt x="90" y="366"/>
                    <a:pt x="181" y="551"/>
                    <a:pt x="408" y="544"/>
                  </a:cubicBezTo>
                  <a:cubicBezTo>
                    <a:pt x="635" y="537"/>
                    <a:pt x="1006" y="159"/>
                    <a:pt x="1361" y="136"/>
                  </a:cubicBezTo>
                  <a:cubicBezTo>
                    <a:pt x="1716" y="113"/>
                    <a:pt x="2162" y="415"/>
                    <a:pt x="2540" y="408"/>
                  </a:cubicBezTo>
                  <a:cubicBezTo>
                    <a:pt x="2918" y="401"/>
                    <a:pt x="3274" y="99"/>
                    <a:pt x="3629" y="91"/>
                  </a:cubicBezTo>
                  <a:cubicBezTo>
                    <a:pt x="3984" y="83"/>
                    <a:pt x="4355" y="378"/>
                    <a:pt x="4672" y="363"/>
                  </a:cubicBezTo>
                  <a:cubicBezTo>
                    <a:pt x="4989" y="348"/>
                    <a:pt x="5398" y="45"/>
                    <a:pt x="5534" y="0"/>
                  </a:cubicBezTo>
                </a:path>
              </a:pathLst>
            </a:custGeom>
            <a:noFill/>
            <a:ln w="38100" cmpd="sng">
              <a:solidFill>
                <a:srgbClr val="007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570" name="Picture 2" descr="Wave_Star_Nissum_Bredning_2006_182"/>
          <p:cNvPicPr>
            <a:picLocks noChangeAspect="1" noChangeArrowheads="1"/>
          </p:cNvPicPr>
          <p:nvPr/>
        </p:nvPicPr>
        <p:blipFill>
          <a:blip r:embed="rId2" cstate="print"/>
          <a:srcRect t="6071" b="2553"/>
          <a:stretch>
            <a:fillRect/>
          </a:stretch>
        </p:blipFill>
        <p:spPr bwMode="auto">
          <a:xfrm>
            <a:off x="0" y="657225"/>
            <a:ext cx="9144000" cy="5567363"/>
          </a:xfrm>
          <a:prstGeom prst="rect">
            <a:avLst/>
          </a:prstGeom>
          <a:noFill/>
        </p:spPr>
      </p:pic>
      <p:sp>
        <p:nvSpPr>
          <p:cNvPr id="877571" name="Text Box 3"/>
          <p:cNvSpPr txBox="1">
            <a:spLocks noChangeArrowheads="1"/>
          </p:cNvSpPr>
          <p:nvPr/>
        </p:nvSpPr>
        <p:spPr bwMode="auto">
          <a:xfrm>
            <a:off x="160338" y="722313"/>
            <a:ext cx="42862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Wave Star – a multipoint absorber</a:t>
            </a:r>
          </a:p>
        </p:txBody>
      </p:sp>
      <p:sp>
        <p:nvSpPr>
          <p:cNvPr id="877572" name="Text Box 4"/>
          <p:cNvSpPr txBox="1">
            <a:spLocks noChangeArrowheads="1"/>
          </p:cNvSpPr>
          <p:nvPr/>
        </p:nvSpPr>
        <p:spPr bwMode="auto">
          <a:xfrm>
            <a:off x="160338" y="5157788"/>
            <a:ext cx="3455987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Unusual in that it does not form a barrier to waves but cuts in at 90</a:t>
            </a:r>
            <a:r>
              <a:rPr lang="en-GB" baseline="30000" dirty="0">
                <a:solidFill>
                  <a:schemeClr val="bg1"/>
                </a:solidFill>
              </a:rPr>
              <a:t>o</a:t>
            </a:r>
            <a:r>
              <a:rPr lang="en-GB" dirty="0">
                <a:solidFill>
                  <a:schemeClr val="bg1"/>
                </a:solidFill>
              </a:rPr>
              <a:t> to them</a:t>
            </a:r>
          </a:p>
        </p:txBody>
      </p:sp>
      <p:sp>
        <p:nvSpPr>
          <p:cNvPr id="877573" name="Text Box 5"/>
          <p:cNvSpPr txBox="1">
            <a:spLocks noChangeArrowheads="1"/>
          </p:cNvSpPr>
          <p:nvPr/>
        </p:nvSpPr>
        <p:spPr bwMode="auto">
          <a:xfrm>
            <a:off x="6793805" y="91480"/>
            <a:ext cx="20986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Wave Energy</a:t>
            </a:r>
          </a:p>
        </p:txBody>
      </p:sp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Freeform 2"/>
          <p:cNvSpPr>
            <a:spLocks/>
          </p:cNvSpPr>
          <p:nvPr/>
        </p:nvSpPr>
        <p:spPr bwMode="auto">
          <a:xfrm rot="251992">
            <a:off x="71438" y="2490788"/>
            <a:ext cx="7921625" cy="1368425"/>
          </a:xfrm>
          <a:custGeom>
            <a:avLst/>
            <a:gdLst/>
            <a:ahLst/>
            <a:cxnLst>
              <a:cxn ang="0">
                <a:pos x="0" y="181"/>
              </a:cxn>
              <a:cxn ang="0">
                <a:pos x="408" y="544"/>
              </a:cxn>
              <a:cxn ang="0">
                <a:pos x="1361" y="136"/>
              </a:cxn>
              <a:cxn ang="0">
                <a:pos x="2540" y="408"/>
              </a:cxn>
              <a:cxn ang="0">
                <a:pos x="3629" y="91"/>
              </a:cxn>
              <a:cxn ang="0">
                <a:pos x="4672" y="363"/>
              </a:cxn>
              <a:cxn ang="0">
                <a:pos x="5534" y="0"/>
              </a:cxn>
            </a:cxnLst>
            <a:rect l="0" t="0" r="r" b="b"/>
            <a:pathLst>
              <a:path w="5534" h="551">
                <a:moveTo>
                  <a:pt x="0" y="181"/>
                </a:moveTo>
                <a:cubicBezTo>
                  <a:pt x="90" y="366"/>
                  <a:pt x="181" y="551"/>
                  <a:pt x="408" y="544"/>
                </a:cubicBezTo>
                <a:cubicBezTo>
                  <a:pt x="635" y="537"/>
                  <a:pt x="1006" y="159"/>
                  <a:pt x="1361" y="136"/>
                </a:cubicBezTo>
                <a:cubicBezTo>
                  <a:pt x="1716" y="113"/>
                  <a:pt x="2162" y="415"/>
                  <a:pt x="2540" y="408"/>
                </a:cubicBezTo>
                <a:cubicBezTo>
                  <a:pt x="2918" y="401"/>
                  <a:pt x="3274" y="99"/>
                  <a:pt x="3629" y="91"/>
                </a:cubicBezTo>
                <a:cubicBezTo>
                  <a:pt x="3984" y="83"/>
                  <a:pt x="4355" y="378"/>
                  <a:pt x="4672" y="363"/>
                </a:cubicBezTo>
                <a:cubicBezTo>
                  <a:pt x="4989" y="348"/>
                  <a:pt x="5398" y="45"/>
                  <a:pt x="5534" y="0"/>
                </a:cubicBezTo>
              </a:path>
            </a:pathLst>
          </a:custGeom>
          <a:noFill/>
          <a:ln w="38100" cmpd="sng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880643" name="Rectangle 3"/>
          <p:cNvSpPr>
            <a:spLocks noChangeArrowheads="1"/>
          </p:cNvSpPr>
          <p:nvPr/>
        </p:nvSpPr>
        <p:spPr bwMode="auto">
          <a:xfrm>
            <a:off x="323850" y="2347913"/>
            <a:ext cx="1584325" cy="13684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880644" name="Line 4"/>
          <p:cNvSpPr>
            <a:spLocks noChangeShapeType="1"/>
          </p:cNvSpPr>
          <p:nvPr/>
        </p:nvSpPr>
        <p:spPr bwMode="auto">
          <a:xfrm flipH="1">
            <a:off x="6110288" y="2490788"/>
            <a:ext cx="1008062" cy="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296988" y="4148138"/>
            <a:ext cx="6767512" cy="1728787"/>
            <a:chOff x="392" y="2613"/>
            <a:chExt cx="4263" cy="1089"/>
          </a:xfrm>
        </p:grpSpPr>
        <p:sp>
          <p:nvSpPr>
            <p:cNvPr id="880645" name="Rectangle 5"/>
            <p:cNvSpPr>
              <a:spLocks noChangeArrowheads="1"/>
            </p:cNvSpPr>
            <p:nvPr/>
          </p:nvSpPr>
          <p:spPr bwMode="auto">
            <a:xfrm>
              <a:off x="392" y="3657"/>
              <a:ext cx="4263" cy="45"/>
            </a:xfrm>
            <a:prstGeom prst="rect">
              <a:avLst/>
            </a:prstGeom>
            <a:solidFill>
              <a:srgbClr val="9966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 rot="-1000955">
              <a:off x="2433" y="2613"/>
              <a:ext cx="227" cy="953"/>
              <a:chOff x="3424" y="2568"/>
              <a:chExt cx="227" cy="953"/>
            </a:xfrm>
          </p:grpSpPr>
          <p:sp>
            <p:nvSpPr>
              <p:cNvPr id="880647" name="Rectangle 7"/>
              <p:cNvSpPr>
                <a:spLocks noChangeArrowheads="1"/>
              </p:cNvSpPr>
              <p:nvPr/>
            </p:nvSpPr>
            <p:spPr bwMode="auto">
              <a:xfrm>
                <a:off x="3424" y="2568"/>
                <a:ext cx="227" cy="81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80648" name="Rectangle 8"/>
              <p:cNvSpPr>
                <a:spLocks noChangeArrowheads="1"/>
              </p:cNvSpPr>
              <p:nvPr/>
            </p:nvSpPr>
            <p:spPr bwMode="auto">
              <a:xfrm>
                <a:off x="3504" y="3385"/>
                <a:ext cx="68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880649" name="Rectangle 9"/>
            <p:cNvSpPr>
              <a:spLocks noChangeArrowheads="1"/>
            </p:cNvSpPr>
            <p:nvPr/>
          </p:nvSpPr>
          <p:spPr bwMode="auto">
            <a:xfrm rot="1910735">
              <a:off x="3103" y="2669"/>
              <a:ext cx="227" cy="817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80650" name="Rectangle 10"/>
            <p:cNvSpPr>
              <a:spLocks noChangeArrowheads="1"/>
            </p:cNvSpPr>
            <p:nvPr/>
          </p:nvSpPr>
          <p:spPr bwMode="auto">
            <a:xfrm rot="1910735">
              <a:off x="2925" y="3414"/>
              <a:ext cx="68" cy="136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80651" name="Rectangle 11"/>
            <p:cNvSpPr>
              <a:spLocks noChangeArrowheads="1"/>
            </p:cNvSpPr>
            <p:nvPr/>
          </p:nvSpPr>
          <p:spPr bwMode="auto">
            <a:xfrm>
              <a:off x="2290" y="3521"/>
              <a:ext cx="1134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80652" name="Line 12"/>
            <p:cNvSpPr>
              <a:spLocks noChangeShapeType="1"/>
            </p:cNvSpPr>
            <p:nvPr/>
          </p:nvSpPr>
          <p:spPr bwMode="auto">
            <a:xfrm flipH="1">
              <a:off x="2653" y="2795"/>
              <a:ext cx="405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80653" name="Freeform 13"/>
          <p:cNvSpPr>
            <a:spLocks/>
          </p:cNvSpPr>
          <p:nvPr/>
        </p:nvSpPr>
        <p:spPr bwMode="auto">
          <a:xfrm rot="251992">
            <a:off x="1150938" y="2420938"/>
            <a:ext cx="7921625" cy="1368425"/>
          </a:xfrm>
          <a:custGeom>
            <a:avLst/>
            <a:gdLst/>
            <a:ahLst/>
            <a:cxnLst>
              <a:cxn ang="0">
                <a:pos x="0" y="181"/>
              </a:cxn>
              <a:cxn ang="0">
                <a:pos x="408" y="544"/>
              </a:cxn>
              <a:cxn ang="0">
                <a:pos x="1361" y="136"/>
              </a:cxn>
              <a:cxn ang="0">
                <a:pos x="2540" y="408"/>
              </a:cxn>
              <a:cxn ang="0">
                <a:pos x="3629" y="91"/>
              </a:cxn>
              <a:cxn ang="0">
                <a:pos x="4672" y="363"/>
              </a:cxn>
              <a:cxn ang="0">
                <a:pos x="5534" y="0"/>
              </a:cxn>
            </a:cxnLst>
            <a:rect l="0" t="0" r="r" b="b"/>
            <a:pathLst>
              <a:path w="5534" h="551">
                <a:moveTo>
                  <a:pt x="0" y="181"/>
                </a:moveTo>
                <a:cubicBezTo>
                  <a:pt x="90" y="366"/>
                  <a:pt x="181" y="551"/>
                  <a:pt x="408" y="544"/>
                </a:cubicBezTo>
                <a:cubicBezTo>
                  <a:pt x="635" y="537"/>
                  <a:pt x="1006" y="159"/>
                  <a:pt x="1361" y="136"/>
                </a:cubicBezTo>
                <a:cubicBezTo>
                  <a:pt x="1716" y="113"/>
                  <a:pt x="2162" y="415"/>
                  <a:pt x="2540" y="408"/>
                </a:cubicBezTo>
                <a:cubicBezTo>
                  <a:pt x="2918" y="401"/>
                  <a:pt x="3274" y="99"/>
                  <a:pt x="3629" y="91"/>
                </a:cubicBezTo>
                <a:cubicBezTo>
                  <a:pt x="3984" y="83"/>
                  <a:pt x="4355" y="378"/>
                  <a:pt x="4672" y="363"/>
                </a:cubicBezTo>
                <a:cubicBezTo>
                  <a:pt x="4989" y="348"/>
                  <a:pt x="5398" y="45"/>
                  <a:pt x="5534" y="0"/>
                </a:cubicBezTo>
              </a:path>
            </a:pathLst>
          </a:custGeom>
          <a:noFill/>
          <a:ln w="38100" cmpd="sng">
            <a:solidFill>
              <a:srgbClr val="CC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880654" name="Rectangle 14"/>
          <p:cNvSpPr>
            <a:spLocks noChangeArrowheads="1"/>
          </p:cNvSpPr>
          <p:nvPr/>
        </p:nvSpPr>
        <p:spPr bwMode="auto">
          <a:xfrm>
            <a:off x="71438" y="2201863"/>
            <a:ext cx="1763712" cy="1657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880655" name="Text Box 15"/>
          <p:cNvSpPr txBox="1">
            <a:spLocks noChangeArrowheads="1"/>
          </p:cNvSpPr>
          <p:nvPr/>
        </p:nvSpPr>
        <p:spPr bwMode="auto">
          <a:xfrm>
            <a:off x="869950" y="974725"/>
            <a:ext cx="41592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000" b="1">
                <a:latin typeface="Arial" pitchFamily="34" charset="0"/>
                <a:cs typeface="Arial" pitchFamily="34" charset="0"/>
              </a:rPr>
              <a:t>Oscillating wave surge converter</a:t>
            </a:r>
          </a:p>
        </p:txBody>
      </p:sp>
      <p:sp>
        <p:nvSpPr>
          <p:cNvPr id="880656" name="Text Box 16"/>
          <p:cNvSpPr txBox="1">
            <a:spLocks noChangeArrowheads="1"/>
          </p:cNvSpPr>
          <p:nvPr/>
        </p:nvSpPr>
        <p:spPr bwMode="auto">
          <a:xfrm>
            <a:off x="869950" y="1549400"/>
            <a:ext cx="6826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>
                <a:latin typeface="Arial" pitchFamily="34" charset="0"/>
                <a:cs typeface="Arial" pitchFamily="34" charset="0"/>
              </a:rPr>
              <a:t>The tethered arm acts as a pendulum in response to wave surges</a:t>
            </a:r>
          </a:p>
        </p:txBody>
      </p:sp>
      <p:sp>
        <p:nvSpPr>
          <p:cNvPr id="880657" name="Text Box 17"/>
          <p:cNvSpPr txBox="1">
            <a:spLocks noChangeArrowheads="1"/>
          </p:cNvSpPr>
          <p:nvPr/>
        </p:nvSpPr>
        <p:spPr bwMode="auto">
          <a:xfrm>
            <a:off x="6793805" y="91480"/>
            <a:ext cx="20986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>
                <a:latin typeface="Arial" pitchFamily="34" charset="0"/>
                <a:cs typeface="Arial" pitchFamily="34" charset="0"/>
              </a:rPr>
              <a:t>Wave Energy</a:t>
            </a:r>
          </a:p>
        </p:txBody>
      </p:sp>
      <p:sp>
        <p:nvSpPr>
          <p:cNvPr id="880659" name="Rectangle 19"/>
          <p:cNvSpPr>
            <a:spLocks noChangeArrowheads="1"/>
          </p:cNvSpPr>
          <p:nvPr/>
        </p:nvSpPr>
        <p:spPr bwMode="auto">
          <a:xfrm>
            <a:off x="8064500" y="2347913"/>
            <a:ext cx="1079500" cy="18891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eandt.theiet.org/explore/students/2011/images/640_Oyster%201%20wave%20energy%20converter%20in%20operation%20credit%20Aquamarine%20Power%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55225" y="1365627"/>
            <a:ext cx="5101251" cy="3395521"/>
          </a:xfrm>
          <a:prstGeom prst="rect">
            <a:avLst/>
          </a:prstGeom>
          <a:noFill/>
        </p:spPr>
      </p:pic>
      <p:pic>
        <p:nvPicPr>
          <p:cNvPr id="3" name="Picture 6" descr="http://www.scienceprog.com/wp-content/uploads/2009/08/Aquamarine-Power_Oyster-wave-energy-conver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369057"/>
            <a:ext cx="2729268" cy="3392091"/>
          </a:xfrm>
          <a:prstGeom prst="rect">
            <a:avLst/>
          </a:prstGeom>
          <a:noFill/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03213" y="873125"/>
            <a:ext cx="22542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1" dirty="0">
                <a:latin typeface="Arial" pitchFamily="34" charset="0"/>
                <a:cs typeface="Arial" pitchFamily="34" charset="0"/>
              </a:rPr>
              <a:t>Aquamarine Power</a:t>
            </a: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6793805" y="91480"/>
            <a:ext cx="20986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Wave Energy</a:t>
            </a:r>
          </a:p>
        </p:txBody>
      </p:sp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38" name="Text Box 26"/>
          <p:cNvSpPr txBox="1">
            <a:spLocks noChangeArrowheads="1"/>
          </p:cNvSpPr>
          <p:nvPr/>
        </p:nvSpPr>
        <p:spPr bwMode="auto">
          <a:xfrm>
            <a:off x="107950" y="836613"/>
            <a:ext cx="32702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000" b="1" dirty="0">
                <a:latin typeface="Arial" pitchFamily="34" charset="0"/>
                <a:cs typeface="Arial" pitchFamily="34" charset="0"/>
              </a:rPr>
              <a:t>Oscillating Water Column</a:t>
            </a:r>
          </a:p>
        </p:txBody>
      </p:sp>
      <p:grpSp>
        <p:nvGrpSpPr>
          <p:cNvPr id="2" name="Group 42"/>
          <p:cNvGrpSpPr/>
          <p:nvPr/>
        </p:nvGrpSpPr>
        <p:grpSpPr>
          <a:xfrm>
            <a:off x="1089025" y="765175"/>
            <a:ext cx="7731125" cy="5435600"/>
            <a:chOff x="1089025" y="765175"/>
            <a:chExt cx="7731125" cy="5435600"/>
          </a:xfrm>
        </p:grpSpPr>
        <p:sp>
          <p:nvSpPr>
            <p:cNvPr id="858143" name="Text Box 31"/>
            <p:cNvSpPr txBox="1">
              <a:spLocks noChangeArrowheads="1"/>
            </p:cNvSpPr>
            <p:nvPr/>
          </p:nvSpPr>
          <p:spPr bwMode="auto">
            <a:xfrm>
              <a:off x="4967288" y="765175"/>
              <a:ext cx="8699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>
                  <a:latin typeface="Arial" pitchFamily="34" charset="0"/>
                  <a:cs typeface="Arial" pitchFamily="34" charset="0"/>
                </a:rPr>
                <a:t>Airflow</a:t>
              </a:r>
            </a:p>
          </p:txBody>
        </p:sp>
        <p:sp>
          <p:nvSpPr>
            <p:cNvPr id="858115" name="Rectangle 3"/>
            <p:cNvSpPr>
              <a:spLocks noChangeArrowheads="1"/>
            </p:cNvSpPr>
            <p:nvPr/>
          </p:nvSpPr>
          <p:spPr bwMode="auto">
            <a:xfrm>
              <a:off x="6403975" y="2435225"/>
              <a:ext cx="1295400" cy="65087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8116" name="Rectangle 4"/>
            <p:cNvSpPr>
              <a:spLocks noChangeArrowheads="1"/>
            </p:cNvSpPr>
            <p:nvPr/>
          </p:nvSpPr>
          <p:spPr bwMode="auto">
            <a:xfrm>
              <a:off x="1181100" y="4524375"/>
              <a:ext cx="6878638" cy="1676400"/>
            </a:xfrm>
            <a:prstGeom prst="rect">
              <a:avLst/>
            </a:prstGeom>
            <a:solidFill>
              <a:srgbClr val="99663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8117" name="Rectangle 5"/>
            <p:cNvSpPr>
              <a:spLocks noChangeArrowheads="1"/>
            </p:cNvSpPr>
            <p:nvPr/>
          </p:nvSpPr>
          <p:spPr bwMode="auto">
            <a:xfrm>
              <a:off x="3451225" y="5387975"/>
              <a:ext cx="3024188" cy="7302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8118" name="Rectangle 6"/>
            <p:cNvSpPr>
              <a:spLocks noChangeArrowheads="1"/>
            </p:cNvSpPr>
            <p:nvPr/>
          </p:nvSpPr>
          <p:spPr bwMode="auto">
            <a:xfrm>
              <a:off x="6403975" y="3157538"/>
              <a:ext cx="71438" cy="23034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8119" name="AutoShape 7"/>
            <p:cNvSpPr>
              <a:spLocks noChangeArrowheads="1"/>
            </p:cNvSpPr>
            <p:nvPr/>
          </p:nvSpPr>
          <p:spPr bwMode="auto">
            <a:xfrm>
              <a:off x="6403975" y="2363788"/>
              <a:ext cx="1295400" cy="71437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8120" name="Rectangle 8"/>
            <p:cNvSpPr>
              <a:spLocks noChangeArrowheads="1"/>
            </p:cNvSpPr>
            <p:nvPr/>
          </p:nvSpPr>
          <p:spPr bwMode="auto">
            <a:xfrm>
              <a:off x="6403975" y="3086100"/>
              <a:ext cx="1295400" cy="7143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6437313" y="2508250"/>
              <a:ext cx="1190625" cy="504825"/>
              <a:chOff x="2085" y="1706"/>
              <a:chExt cx="750" cy="318"/>
            </a:xfrm>
          </p:grpSpPr>
          <p:grpSp>
            <p:nvGrpSpPr>
              <p:cNvPr id="4" name="Group 10"/>
              <p:cNvGrpSpPr>
                <a:grpSpLocks/>
              </p:cNvGrpSpPr>
              <p:nvPr/>
            </p:nvGrpSpPr>
            <p:grpSpPr bwMode="auto">
              <a:xfrm>
                <a:off x="2085" y="1706"/>
                <a:ext cx="750" cy="318"/>
                <a:chOff x="2085" y="1706"/>
                <a:chExt cx="750" cy="318"/>
              </a:xfrm>
            </p:grpSpPr>
            <p:grpSp>
              <p:nvGrpSpPr>
                <p:cNvPr id="5" name="Group 11"/>
                <p:cNvGrpSpPr>
                  <a:grpSpLocks/>
                </p:cNvGrpSpPr>
                <p:nvPr/>
              </p:nvGrpSpPr>
              <p:grpSpPr bwMode="auto">
                <a:xfrm>
                  <a:off x="2085" y="1819"/>
                  <a:ext cx="750" cy="91"/>
                  <a:chOff x="2085" y="1819"/>
                  <a:chExt cx="750" cy="91"/>
                </a:xfrm>
              </p:grpSpPr>
              <p:sp>
                <p:nvSpPr>
                  <p:cNvPr id="858124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2085" y="1819"/>
                    <a:ext cx="160" cy="91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GB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858125" name="Oval 13"/>
                  <p:cNvSpPr>
                    <a:spLocks noChangeArrowheads="1"/>
                  </p:cNvSpPr>
                  <p:nvPr/>
                </p:nvSpPr>
                <p:spPr bwMode="auto">
                  <a:xfrm>
                    <a:off x="2675" y="1819"/>
                    <a:ext cx="160" cy="91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GB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858126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2154" y="1819"/>
                    <a:ext cx="590" cy="91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GB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858127" name="Rectangle 15"/>
                <p:cNvSpPr>
                  <a:spLocks noChangeArrowheads="1"/>
                </p:cNvSpPr>
                <p:nvPr/>
              </p:nvSpPr>
              <p:spPr bwMode="auto">
                <a:xfrm>
                  <a:off x="2245" y="1706"/>
                  <a:ext cx="45" cy="31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GB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858128" name="Rectangle 16"/>
              <p:cNvSpPr>
                <a:spLocks noChangeArrowheads="1"/>
              </p:cNvSpPr>
              <p:nvPr/>
            </p:nvSpPr>
            <p:spPr bwMode="auto">
              <a:xfrm>
                <a:off x="2472" y="1819"/>
                <a:ext cx="181" cy="91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858129" name="Rectangle 17"/>
            <p:cNvSpPr>
              <a:spLocks noChangeArrowheads="1"/>
            </p:cNvSpPr>
            <p:nvPr/>
          </p:nvSpPr>
          <p:spPr bwMode="auto">
            <a:xfrm>
              <a:off x="3522663" y="3732213"/>
              <a:ext cx="2881313" cy="1655762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8130" name="Rectangle 18"/>
            <p:cNvSpPr>
              <a:spLocks noChangeArrowheads="1"/>
            </p:cNvSpPr>
            <p:nvPr/>
          </p:nvSpPr>
          <p:spPr bwMode="auto">
            <a:xfrm>
              <a:off x="1181100" y="3516313"/>
              <a:ext cx="2341563" cy="1871662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8131" name="AutoShape 19"/>
            <p:cNvSpPr>
              <a:spLocks noChangeArrowheads="1"/>
            </p:cNvSpPr>
            <p:nvPr/>
          </p:nvSpPr>
          <p:spPr bwMode="auto">
            <a:xfrm>
              <a:off x="3451225" y="3157538"/>
              <a:ext cx="149225" cy="10795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8132" name="Rectangle 20"/>
            <p:cNvSpPr>
              <a:spLocks noChangeArrowheads="1"/>
            </p:cNvSpPr>
            <p:nvPr/>
          </p:nvSpPr>
          <p:spPr bwMode="auto">
            <a:xfrm>
              <a:off x="6475413" y="3157538"/>
              <a:ext cx="1584325" cy="1366837"/>
            </a:xfrm>
            <a:prstGeom prst="rect">
              <a:avLst/>
            </a:prstGeom>
            <a:solidFill>
              <a:srgbClr val="99663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8133" name="Text Box 21"/>
            <p:cNvSpPr txBox="1">
              <a:spLocks noChangeArrowheads="1"/>
            </p:cNvSpPr>
            <p:nvPr/>
          </p:nvSpPr>
          <p:spPr bwMode="auto">
            <a:xfrm>
              <a:off x="1089025" y="2239963"/>
              <a:ext cx="16954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>
                  <a:latin typeface="Arial" pitchFamily="34" charset="0"/>
                  <a:cs typeface="Arial" pitchFamily="34" charset="0"/>
                </a:rPr>
                <a:t>Wave direction</a:t>
              </a:r>
            </a:p>
          </p:txBody>
        </p:sp>
        <p:sp>
          <p:nvSpPr>
            <p:cNvPr id="858134" name="AutoShape 22"/>
            <p:cNvSpPr>
              <a:spLocks noChangeArrowheads="1"/>
            </p:cNvSpPr>
            <p:nvPr/>
          </p:nvSpPr>
          <p:spPr bwMode="auto">
            <a:xfrm>
              <a:off x="1225550" y="2689225"/>
              <a:ext cx="1422400" cy="323850"/>
            </a:xfrm>
            <a:prstGeom prst="rightArrow">
              <a:avLst>
                <a:gd name="adj1" fmla="val 50000"/>
                <a:gd name="adj2" fmla="val 10980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8135" name="AutoShape 23"/>
            <p:cNvSpPr>
              <a:spLocks noChangeArrowheads="1"/>
            </p:cNvSpPr>
            <p:nvPr/>
          </p:nvSpPr>
          <p:spPr bwMode="auto">
            <a:xfrm>
              <a:off x="5037138" y="3084513"/>
              <a:ext cx="285750" cy="1223962"/>
            </a:xfrm>
            <a:prstGeom prst="upDownArrow">
              <a:avLst>
                <a:gd name="adj1" fmla="val 50000"/>
                <a:gd name="adj2" fmla="val 85667"/>
              </a:avLst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8136" name="AutoShape 24"/>
            <p:cNvSpPr>
              <a:spLocks noChangeArrowheads="1"/>
            </p:cNvSpPr>
            <p:nvPr/>
          </p:nvSpPr>
          <p:spPr bwMode="auto">
            <a:xfrm>
              <a:off x="7699375" y="2635250"/>
              <a:ext cx="863600" cy="323850"/>
            </a:xfrm>
            <a:prstGeom prst="rightArrow">
              <a:avLst>
                <a:gd name="adj1" fmla="val 50000"/>
                <a:gd name="adj2" fmla="val 66667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8137" name="AutoShape 25"/>
            <p:cNvSpPr>
              <a:spLocks noChangeArrowheads="1"/>
            </p:cNvSpPr>
            <p:nvPr/>
          </p:nvSpPr>
          <p:spPr bwMode="auto">
            <a:xfrm rot="10800000">
              <a:off x="5540375" y="2635250"/>
              <a:ext cx="863600" cy="323850"/>
            </a:xfrm>
            <a:prstGeom prst="rightArrow">
              <a:avLst>
                <a:gd name="adj1" fmla="val 50000"/>
                <a:gd name="adj2" fmla="val 66667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8139" name="Text Box 27"/>
            <p:cNvSpPr txBox="1">
              <a:spLocks noChangeArrowheads="1"/>
            </p:cNvSpPr>
            <p:nvPr/>
          </p:nvSpPr>
          <p:spPr bwMode="auto">
            <a:xfrm>
              <a:off x="6583363" y="1171575"/>
              <a:ext cx="158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>
                  <a:latin typeface="Arial" pitchFamily="34" charset="0"/>
                  <a:cs typeface="Arial" pitchFamily="34" charset="0"/>
                </a:rPr>
                <a:t>Wells Turbine</a:t>
              </a:r>
            </a:p>
          </p:txBody>
        </p:sp>
        <p:sp>
          <p:nvSpPr>
            <p:cNvPr id="858140" name="Text Box 28"/>
            <p:cNvSpPr txBox="1">
              <a:spLocks noChangeArrowheads="1"/>
            </p:cNvSpPr>
            <p:nvPr/>
          </p:nvSpPr>
          <p:spPr bwMode="auto">
            <a:xfrm>
              <a:off x="7607300" y="1716088"/>
              <a:ext cx="1212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dirty="0">
                  <a:latin typeface="Arial" pitchFamily="34" charset="0"/>
                  <a:cs typeface="Arial" pitchFamily="34" charset="0"/>
                </a:rPr>
                <a:t>Generator</a:t>
              </a:r>
            </a:p>
          </p:txBody>
        </p:sp>
        <p:sp>
          <p:nvSpPr>
            <p:cNvPr id="858141" name="Line 29"/>
            <p:cNvSpPr>
              <a:spLocks noChangeShapeType="1"/>
            </p:cNvSpPr>
            <p:nvPr/>
          </p:nvSpPr>
          <p:spPr bwMode="auto">
            <a:xfrm flipV="1">
              <a:off x="6762750" y="1427163"/>
              <a:ext cx="288925" cy="117951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8142" name="Line 30"/>
            <p:cNvSpPr>
              <a:spLocks noChangeShapeType="1"/>
            </p:cNvSpPr>
            <p:nvPr/>
          </p:nvSpPr>
          <p:spPr bwMode="auto">
            <a:xfrm flipH="1">
              <a:off x="7339013" y="2082800"/>
              <a:ext cx="720725" cy="604837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8144" name="Text Box 32"/>
            <p:cNvSpPr txBox="1">
              <a:spLocks noChangeArrowheads="1"/>
            </p:cNvSpPr>
            <p:nvPr/>
          </p:nvSpPr>
          <p:spPr bwMode="auto">
            <a:xfrm>
              <a:off x="3430588" y="1087438"/>
              <a:ext cx="12636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>
                  <a:latin typeface="Arial" pitchFamily="34" charset="0"/>
                  <a:cs typeface="Arial" pitchFamily="34" charset="0"/>
                </a:rPr>
                <a:t>Air column</a:t>
              </a:r>
            </a:p>
          </p:txBody>
        </p:sp>
        <p:sp>
          <p:nvSpPr>
            <p:cNvPr id="858145" name="Text Box 33"/>
            <p:cNvSpPr txBox="1">
              <a:spLocks noChangeArrowheads="1"/>
            </p:cNvSpPr>
            <p:nvPr/>
          </p:nvSpPr>
          <p:spPr bwMode="auto">
            <a:xfrm>
              <a:off x="1752600" y="1663700"/>
              <a:ext cx="20637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>
                  <a:latin typeface="Arial" pitchFamily="34" charset="0"/>
                  <a:cs typeface="Arial" pitchFamily="34" charset="0"/>
                </a:rPr>
                <a:t>Concrete structure</a:t>
              </a:r>
            </a:p>
          </p:txBody>
        </p:sp>
        <p:sp>
          <p:nvSpPr>
            <p:cNvPr id="858146" name="Text Box 34"/>
            <p:cNvSpPr txBox="1">
              <a:spLocks noChangeArrowheads="1"/>
            </p:cNvSpPr>
            <p:nvPr/>
          </p:nvSpPr>
          <p:spPr bwMode="auto">
            <a:xfrm>
              <a:off x="5432425" y="5597525"/>
              <a:ext cx="9715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>
                  <a:latin typeface="Arial" pitchFamily="34" charset="0"/>
                  <a:cs typeface="Arial" pitchFamily="34" charset="0"/>
                </a:rPr>
                <a:t>Seabed</a:t>
              </a:r>
            </a:p>
          </p:txBody>
        </p:sp>
        <p:sp>
          <p:nvSpPr>
            <p:cNvPr id="858147" name="Line 35"/>
            <p:cNvSpPr>
              <a:spLocks noChangeShapeType="1"/>
            </p:cNvSpPr>
            <p:nvPr/>
          </p:nvSpPr>
          <p:spPr bwMode="auto">
            <a:xfrm>
              <a:off x="5432425" y="1087438"/>
              <a:ext cx="395288" cy="142081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8148" name="Line 36"/>
            <p:cNvSpPr>
              <a:spLocks noChangeShapeType="1"/>
            </p:cNvSpPr>
            <p:nvPr/>
          </p:nvSpPr>
          <p:spPr bwMode="auto">
            <a:xfrm>
              <a:off x="4170363" y="1538288"/>
              <a:ext cx="866775" cy="492125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8149" name="Line 37"/>
            <p:cNvSpPr>
              <a:spLocks noChangeShapeType="1"/>
            </p:cNvSpPr>
            <p:nvPr/>
          </p:nvSpPr>
          <p:spPr bwMode="auto">
            <a:xfrm>
              <a:off x="3430588" y="2030413"/>
              <a:ext cx="739775" cy="20955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8150" name="AutoShape 38"/>
            <p:cNvSpPr>
              <a:spLocks noChangeArrowheads="1"/>
            </p:cNvSpPr>
            <p:nvPr/>
          </p:nvSpPr>
          <p:spPr bwMode="auto">
            <a:xfrm rot="13197545">
              <a:off x="4186238" y="1092200"/>
              <a:ext cx="71438" cy="239395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8151" name="AutoShape 39"/>
            <p:cNvSpPr>
              <a:spLocks noChangeArrowheads="1"/>
            </p:cNvSpPr>
            <p:nvPr/>
          </p:nvSpPr>
          <p:spPr bwMode="auto">
            <a:xfrm rot="16200000">
              <a:off x="5683250" y="635000"/>
              <a:ext cx="71437" cy="151288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8152" name="AutoShape 40"/>
            <p:cNvSpPr>
              <a:spLocks noChangeArrowheads="1"/>
            </p:cNvSpPr>
            <p:nvPr/>
          </p:nvSpPr>
          <p:spPr bwMode="auto">
            <a:xfrm>
              <a:off x="6403975" y="1355725"/>
              <a:ext cx="71438" cy="10795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8153" name="AutoShape 41"/>
            <p:cNvSpPr>
              <a:spLocks noChangeArrowheads="1"/>
            </p:cNvSpPr>
            <p:nvPr/>
          </p:nvSpPr>
          <p:spPr bwMode="auto">
            <a:xfrm>
              <a:off x="1181100" y="3155950"/>
              <a:ext cx="2270125" cy="360362"/>
            </a:xfrm>
            <a:prstGeom prst="flowChartManualInput">
              <a:avLst/>
            </a:prstGeom>
            <a:solidFill>
              <a:srgbClr val="0070C0"/>
            </a:solidFill>
            <a:ln w="9525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58154" name="Text Box 42"/>
          <p:cNvSpPr txBox="1">
            <a:spLocks noChangeArrowheads="1"/>
          </p:cNvSpPr>
          <p:nvPr/>
        </p:nvSpPr>
        <p:spPr bwMode="auto">
          <a:xfrm>
            <a:off x="6786006" y="87015"/>
            <a:ext cx="210647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Wave Energy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http://www.newscientist.com/data/galleries/next-wave-of-energy-from-the-sea/00507c24d4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80792" y="3876768"/>
            <a:ext cx="3435424" cy="2576568"/>
          </a:xfrm>
          <a:prstGeom prst="rect">
            <a:avLst/>
          </a:prstGeom>
          <a:noFill/>
        </p:spPr>
      </p:pic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179388" y="763588"/>
            <a:ext cx="2355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GB" sz="2000" b="1" dirty="0" err="1">
                <a:latin typeface="Arial" pitchFamily="34" charset="0"/>
                <a:cs typeface="Arial" pitchFamily="34" charset="0"/>
              </a:rPr>
              <a:t>Wavegen</a:t>
            </a:r>
            <a:r>
              <a:rPr lang="en-GB" sz="2000" b="1" dirty="0">
                <a:latin typeface="Arial" pitchFamily="34" charset="0"/>
                <a:cs typeface="Arial" pitchFamily="34" charset="0"/>
              </a:rPr>
              <a:t> - Limpet</a:t>
            </a:r>
          </a:p>
        </p:txBody>
      </p:sp>
      <p:pic>
        <p:nvPicPr>
          <p:cNvPr id="861191" name="Picture 7"/>
          <p:cNvPicPr>
            <a:picLocks noChangeAspect="1" noChangeArrowheads="1"/>
          </p:cNvPicPr>
          <p:nvPr/>
        </p:nvPicPr>
        <p:blipFill>
          <a:blip r:embed="rId3" cstate="print"/>
          <a:srcRect l="3201" t="4300" r="3468" b="8696"/>
          <a:stretch>
            <a:fillRect/>
          </a:stretch>
        </p:blipFill>
        <p:spPr bwMode="auto">
          <a:xfrm>
            <a:off x="5364088" y="1268760"/>
            <a:ext cx="3435424" cy="2554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61194" name="Text Box 10"/>
          <p:cNvSpPr txBox="1">
            <a:spLocks noChangeArrowheads="1"/>
          </p:cNvSpPr>
          <p:nvPr/>
        </p:nvSpPr>
        <p:spPr bwMode="auto">
          <a:xfrm>
            <a:off x="6793805" y="91480"/>
            <a:ext cx="20986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Wave Energy</a:t>
            </a:r>
          </a:p>
        </p:txBody>
      </p:sp>
      <p:sp>
        <p:nvSpPr>
          <p:cNvPr id="861195" name="Text Box 11"/>
          <p:cNvSpPr txBox="1">
            <a:spLocks noChangeArrowheads="1"/>
          </p:cNvSpPr>
          <p:nvPr/>
        </p:nvSpPr>
        <p:spPr bwMode="auto">
          <a:xfrm>
            <a:off x="3563938" y="779463"/>
            <a:ext cx="54292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>
                <a:latin typeface="Arial" pitchFamily="34" charset="0"/>
                <a:cs typeface="Arial" pitchFamily="34" charset="0"/>
              </a:rPr>
              <a:t>Land Installed Marine Powered Energy Transformer</a:t>
            </a:r>
          </a:p>
        </p:txBody>
      </p:sp>
      <p:pic>
        <p:nvPicPr>
          <p:cNvPr id="12" name="Picture 4" descr="http://www.tacticalmarcomms.com/assets/voith_hydro_pic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7524" y="1273883"/>
            <a:ext cx="4515109" cy="2544228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250825" y="765175"/>
            <a:ext cx="4833938" cy="474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15000"/>
              </a:lnSpc>
              <a:buClr>
                <a:srgbClr val="3C7639"/>
              </a:buClr>
              <a:buSzPct val="90000"/>
              <a:buFont typeface="Wingdings" pitchFamily="2" charset="2"/>
              <a:buNone/>
            </a:pPr>
            <a:r>
              <a:rPr lang="en-GB" sz="2000" b="1" dirty="0">
                <a:latin typeface="Arial" pitchFamily="34" charset="0"/>
                <a:cs typeface="Arial" pitchFamily="34" charset="0"/>
              </a:rPr>
              <a:t>Different from other </a:t>
            </a:r>
            <a:r>
              <a:rPr lang="en-GB" sz="2000" b="1" dirty="0" err="1">
                <a:latin typeface="Arial" pitchFamily="34" charset="0"/>
                <a:cs typeface="Arial" pitchFamily="34" charset="0"/>
              </a:rPr>
              <a:t>renewables</a:t>
            </a:r>
            <a:endParaRPr lang="en-GB" sz="20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787900" y="1468438"/>
            <a:ext cx="4083050" cy="4713287"/>
            <a:chOff x="3016" y="925"/>
            <a:chExt cx="2572" cy="2969"/>
          </a:xfrm>
        </p:grpSpPr>
        <p:sp>
          <p:nvSpPr>
            <p:cNvPr id="35843" name="Text Box 3"/>
            <p:cNvSpPr txBox="1">
              <a:spLocks noChangeArrowheads="1"/>
            </p:cNvSpPr>
            <p:nvPr/>
          </p:nvSpPr>
          <p:spPr bwMode="auto">
            <a:xfrm>
              <a:off x="3016" y="925"/>
              <a:ext cx="2572" cy="64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spcAft>
                  <a:spcPct val="60000"/>
                </a:spcAft>
                <a:buClr>
                  <a:schemeClr val="hlink"/>
                </a:buClr>
                <a:buSzPct val="90000"/>
                <a:buFont typeface="Wingdings" pitchFamily="2" charset="2"/>
                <a:buNone/>
              </a:pPr>
              <a:r>
                <a:rPr lang="en-GB" sz="2000" dirty="0">
                  <a:latin typeface="Arial" pitchFamily="34" charset="0"/>
                  <a:cs typeface="Arial" pitchFamily="34" charset="0"/>
                </a:rPr>
                <a:t>Can produce a range of energy sources depending on conversion technology</a:t>
              </a:r>
            </a:p>
          </p:txBody>
        </p:sp>
        <p:pic>
          <p:nvPicPr>
            <p:cNvPr id="35849" name="Picture 9" descr="01008"/>
            <p:cNvPicPr>
              <a:picLocks noChangeAspect="1" noChangeArrowheads="1"/>
            </p:cNvPicPr>
            <p:nvPr/>
          </p:nvPicPr>
          <p:blipFill>
            <a:blip r:embed="rId4" cstate="print"/>
            <a:srcRect l="38713" t="-920" r="12904" b="735"/>
            <a:stretch>
              <a:fillRect/>
            </a:stretch>
          </p:blipFill>
          <p:spPr bwMode="auto">
            <a:xfrm>
              <a:off x="3486" y="1706"/>
              <a:ext cx="1633" cy="1089"/>
            </a:xfrm>
            <a:prstGeom prst="rect">
              <a:avLst/>
            </a:prstGeom>
            <a:noFill/>
          </p:spPr>
        </p:pic>
        <p:graphicFrame>
          <p:nvGraphicFramePr>
            <p:cNvPr id="35851" name="Object 11"/>
            <p:cNvGraphicFramePr>
              <a:graphicFrameLocks noChangeAspect="1"/>
            </p:cNvGraphicFramePr>
            <p:nvPr/>
          </p:nvGraphicFramePr>
          <p:xfrm>
            <a:off x="3485" y="2886"/>
            <a:ext cx="1633" cy="1008"/>
          </p:xfrm>
          <a:graphic>
            <a:graphicData uri="http://schemas.openxmlformats.org/presentationml/2006/ole">
              <p:oleObj spid="_x0000_s89090" name="Image" r:id="rId5" imgW="6353689" imgH="4155312" progId="">
                <p:embed/>
              </p:oleObj>
            </a:graphicData>
          </a:graphic>
        </p:graphicFrame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273050" y="1484313"/>
            <a:ext cx="4083050" cy="4697412"/>
            <a:chOff x="172" y="935"/>
            <a:chExt cx="2572" cy="2959"/>
          </a:xfrm>
        </p:grpSpPr>
        <p:sp>
          <p:nvSpPr>
            <p:cNvPr id="35848" name="Text Box 8"/>
            <p:cNvSpPr txBox="1">
              <a:spLocks noChangeArrowheads="1"/>
            </p:cNvSpPr>
            <p:nvPr/>
          </p:nvSpPr>
          <p:spPr bwMode="auto">
            <a:xfrm>
              <a:off x="172" y="935"/>
              <a:ext cx="2572" cy="44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spcAft>
                  <a:spcPct val="60000"/>
                </a:spcAft>
                <a:buClr>
                  <a:schemeClr val="hlink"/>
                </a:buClr>
                <a:buSzPct val="90000"/>
                <a:buFont typeface="Wingdings" pitchFamily="2" charset="2"/>
                <a:buNone/>
              </a:pPr>
              <a:r>
                <a:rPr lang="en-GB" sz="2000">
                  <a:latin typeface="Arial" pitchFamily="34" charset="0"/>
                  <a:cs typeface="Arial" pitchFamily="34" charset="0"/>
                </a:rPr>
                <a:t>Can control the inputs through the production systems</a:t>
              </a:r>
            </a:p>
          </p:txBody>
        </p:sp>
        <p:pic>
          <p:nvPicPr>
            <p:cNvPr id="35850" name="Picture 10" descr="rapeseed"/>
            <p:cNvPicPr>
              <a:picLocks noChangeAspect="1" noChangeArrowheads="1"/>
            </p:cNvPicPr>
            <p:nvPr/>
          </p:nvPicPr>
          <p:blipFill>
            <a:blip r:embed="rId6" cstate="print"/>
            <a:srcRect b="4004"/>
            <a:stretch>
              <a:fillRect/>
            </a:stretch>
          </p:blipFill>
          <p:spPr bwMode="auto">
            <a:xfrm>
              <a:off x="709" y="1706"/>
              <a:ext cx="1497" cy="1079"/>
            </a:xfrm>
            <a:prstGeom prst="rect">
              <a:avLst/>
            </a:prstGeom>
            <a:noFill/>
          </p:spPr>
        </p:pic>
        <p:pic>
          <p:nvPicPr>
            <p:cNvPr id="35852" name="Picture 12" descr="willow"/>
            <p:cNvPicPr>
              <a:picLocks noChangeAspect="1" noChangeArrowheads="1"/>
            </p:cNvPicPr>
            <p:nvPr/>
          </p:nvPicPr>
          <p:blipFill>
            <a:blip r:embed="rId7" cstate="print"/>
            <a:srcRect r="11795" b="9618"/>
            <a:stretch>
              <a:fillRect/>
            </a:stretch>
          </p:blipFill>
          <p:spPr bwMode="auto">
            <a:xfrm>
              <a:off x="709" y="2886"/>
              <a:ext cx="1497" cy="1008"/>
            </a:xfrm>
            <a:prstGeom prst="rect">
              <a:avLst/>
            </a:prstGeom>
            <a:noFill/>
          </p:spPr>
        </p:pic>
      </p:grpSp>
      <p:sp>
        <p:nvSpPr>
          <p:cNvPr id="35853" name="Text Box 13"/>
          <p:cNvSpPr txBox="1">
            <a:spLocks noChangeArrowheads="1"/>
          </p:cNvSpPr>
          <p:nvPr/>
        </p:nvSpPr>
        <p:spPr bwMode="auto">
          <a:xfrm>
            <a:off x="6623943" y="91480"/>
            <a:ext cx="226853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GB" sz="2400" b="1" dirty="0">
                <a:latin typeface="Arial" pitchFamily="34" charset="0"/>
                <a:cs typeface="Arial" pitchFamily="34" charset="0"/>
              </a:rPr>
              <a:t>Differentiators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celebrating200years.noaa.gov/magazine/wave_energy/water_column_6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204864"/>
            <a:ext cx="6460064" cy="3924436"/>
          </a:xfrm>
          <a:prstGeom prst="rect">
            <a:avLst/>
          </a:prstGeom>
          <a:noFill/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15516" y="880089"/>
            <a:ext cx="862065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360363" indent="-360363"/>
            <a:r>
              <a:rPr lang="en-GB" b="1" dirty="0" err="1">
                <a:latin typeface="Arial" pitchFamily="34" charset="0"/>
                <a:cs typeface="Arial" pitchFamily="34" charset="0"/>
              </a:rPr>
              <a:t>Energetech</a:t>
            </a:r>
            <a:r>
              <a:rPr lang="en-GB" dirty="0">
                <a:latin typeface="Arial" pitchFamily="34" charset="0"/>
                <a:cs typeface="Arial" pitchFamily="34" charset="0"/>
              </a:rPr>
              <a:t> wave powered generator off the coast at Port 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Kembla</a:t>
            </a:r>
            <a:r>
              <a:rPr lang="en-GB" dirty="0">
                <a:latin typeface="Arial" pitchFamily="34" charset="0"/>
                <a:cs typeface="Arial" pitchFamily="34" charset="0"/>
              </a:rPr>
              <a:t> NSW Australia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360363" indent="-360363"/>
            <a:endParaRPr lang="en-GB" dirty="0">
              <a:latin typeface="Arial" pitchFamily="34" charset="0"/>
              <a:cs typeface="Arial" pitchFamily="34" charset="0"/>
            </a:endParaRPr>
          </a:p>
          <a:p>
            <a:pPr marL="273050" indent="-273050">
              <a:buClr>
                <a:schemeClr val="hlink"/>
              </a:buClr>
              <a:buSzPct val="90000"/>
              <a:buBlip>
                <a:blip r:embed="rId3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Based on Oscillating water column.</a:t>
            </a:r>
          </a:p>
          <a:p>
            <a:pPr marL="273050" indent="-273050">
              <a:buClr>
                <a:schemeClr val="hlink"/>
              </a:buClr>
              <a:buSzPct val="90000"/>
              <a:buBlip>
                <a:blip r:embed="rId3"/>
              </a:buBlip>
            </a:pPr>
            <a:r>
              <a:rPr lang="en-GB" dirty="0">
                <a:latin typeface="Arial" pitchFamily="34" charset="0"/>
                <a:cs typeface="Arial" pitchFamily="34" charset="0"/>
              </a:rPr>
              <a:t>Power take off located at the focus of a parabolic-shaped wave deflector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793805" y="91480"/>
            <a:ext cx="20986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Wave Energy</a:t>
            </a:r>
          </a:p>
        </p:txBody>
      </p:sp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275" name="Text Box 19"/>
          <p:cNvSpPr txBox="1">
            <a:spLocks noChangeArrowheads="1"/>
          </p:cNvSpPr>
          <p:nvPr/>
        </p:nvSpPr>
        <p:spPr bwMode="auto">
          <a:xfrm>
            <a:off x="107950" y="800100"/>
            <a:ext cx="2582863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000" b="1" dirty="0">
                <a:latin typeface="Arial" pitchFamily="34" charset="0"/>
                <a:cs typeface="Arial" pitchFamily="34" charset="0"/>
              </a:rPr>
              <a:t>Overtopping Device</a:t>
            </a:r>
          </a:p>
        </p:txBody>
      </p:sp>
      <p:sp>
        <p:nvSpPr>
          <p:cNvPr id="864276" name="Text Box 20"/>
          <p:cNvSpPr txBox="1">
            <a:spLocks noChangeArrowheads="1"/>
          </p:cNvSpPr>
          <p:nvPr/>
        </p:nvSpPr>
        <p:spPr bwMode="auto">
          <a:xfrm>
            <a:off x="6793805" y="80963"/>
            <a:ext cx="20986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Wave Energy</a:t>
            </a:r>
          </a:p>
        </p:txBody>
      </p:sp>
      <p:grpSp>
        <p:nvGrpSpPr>
          <p:cNvPr id="2" name="Group 22"/>
          <p:cNvGrpSpPr/>
          <p:nvPr/>
        </p:nvGrpSpPr>
        <p:grpSpPr>
          <a:xfrm>
            <a:off x="514350" y="2744788"/>
            <a:ext cx="8313738" cy="2160587"/>
            <a:chOff x="514350" y="2744788"/>
            <a:chExt cx="8313738" cy="2160587"/>
          </a:xfrm>
        </p:grpSpPr>
        <p:sp>
          <p:nvSpPr>
            <p:cNvPr id="864266" name="Rectangle 10"/>
            <p:cNvSpPr>
              <a:spLocks noChangeArrowheads="1"/>
            </p:cNvSpPr>
            <p:nvPr/>
          </p:nvSpPr>
          <p:spPr bwMode="auto">
            <a:xfrm>
              <a:off x="8027988" y="3716338"/>
              <a:ext cx="504825" cy="4333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4258" name="Rectangle 2"/>
            <p:cNvSpPr>
              <a:spLocks noChangeArrowheads="1"/>
            </p:cNvSpPr>
            <p:nvPr/>
          </p:nvSpPr>
          <p:spPr bwMode="auto">
            <a:xfrm>
              <a:off x="514350" y="3249613"/>
              <a:ext cx="4968875" cy="287337"/>
            </a:xfrm>
            <a:prstGeom prst="rect">
              <a:avLst/>
            </a:prstGeom>
            <a:solidFill>
              <a:srgbClr val="99CC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4259" name="Rectangle 3"/>
            <p:cNvSpPr>
              <a:spLocks noChangeArrowheads="1"/>
            </p:cNvSpPr>
            <p:nvPr/>
          </p:nvSpPr>
          <p:spPr bwMode="auto">
            <a:xfrm>
              <a:off x="5483225" y="3249613"/>
              <a:ext cx="2808288" cy="1655762"/>
            </a:xfrm>
            <a:prstGeom prst="rect">
              <a:avLst/>
            </a:prstGeom>
            <a:solidFill>
              <a:srgbClr val="99CC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4260" name="Freeform 4"/>
            <p:cNvSpPr>
              <a:spLocks/>
            </p:cNvSpPr>
            <p:nvPr/>
          </p:nvSpPr>
          <p:spPr bwMode="auto">
            <a:xfrm>
              <a:off x="4259263" y="2889250"/>
              <a:ext cx="4452938" cy="503237"/>
            </a:xfrm>
            <a:custGeom>
              <a:avLst/>
              <a:gdLst/>
              <a:ahLst/>
              <a:cxnLst>
                <a:cxn ang="0">
                  <a:pos x="0" y="225"/>
                </a:cxn>
                <a:cxn ang="0">
                  <a:pos x="152" y="199"/>
                </a:cxn>
                <a:cxn ang="0">
                  <a:pos x="239" y="179"/>
                </a:cxn>
                <a:cxn ang="0">
                  <a:pos x="702" y="53"/>
                </a:cxn>
                <a:cxn ang="0">
                  <a:pos x="1000" y="0"/>
                </a:cxn>
                <a:cxn ang="0">
                  <a:pos x="1146" y="20"/>
                </a:cxn>
                <a:cxn ang="0">
                  <a:pos x="1635" y="79"/>
                </a:cxn>
                <a:cxn ang="0">
                  <a:pos x="1821" y="106"/>
                </a:cxn>
                <a:cxn ang="0">
                  <a:pos x="2059" y="152"/>
                </a:cxn>
                <a:cxn ang="0">
                  <a:pos x="2172" y="179"/>
                </a:cxn>
                <a:cxn ang="0">
                  <a:pos x="2245" y="192"/>
                </a:cxn>
                <a:cxn ang="0">
                  <a:pos x="2410" y="225"/>
                </a:cxn>
                <a:cxn ang="0">
                  <a:pos x="2805" y="317"/>
                </a:cxn>
              </a:cxnLst>
              <a:rect l="0" t="0" r="r" b="b"/>
              <a:pathLst>
                <a:path w="2805" h="317">
                  <a:moveTo>
                    <a:pt x="0" y="225"/>
                  </a:moveTo>
                  <a:cubicBezTo>
                    <a:pt x="52" y="218"/>
                    <a:pt x="101" y="207"/>
                    <a:pt x="152" y="199"/>
                  </a:cubicBezTo>
                  <a:cubicBezTo>
                    <a:pt x="180" y="189"/>
                    <a:pt x="210" y="187"/>
                    <a:pt x="239" y="179"/>
                  </a:cubicBezTo>
                  <a:cubicBezTo>
                    <a:pt x="393" y="135"/>
                    <a:pt x="542" y="77"/>
                    <a:pt x="702" y="53"/>
                  </a:cubicBezTo>
                  <a:cubicBezTo>
                    <a:pt x="798" y="19"/>
                    <a:pt x="900" y="9"/>
                    <a:pt x="1000" y="0"/>
                  </a:cubicBezTo>
                  <a:cubicBezTo>
                    <a:pt x="1049" y="6"/>
                    <a:pt x="1097" y="14"/>
                    <a:pt x="1146" y="20"/>
                  </a:cubicBezTo>
                  <a:cubicBezTo>
                    <a:pt x="1303" y="62"/>
                    <a:pt x="1475" y="54"/>
                    <a:pt x="1635" y="79"/>
                  </a:cubicBezTo>
                  <a:cubicBezTo>
                    <a:pt x="1694" y="100"/>
                    <a:pt x="1760" y="97"/>
                    <a:pt x="1821" y="106"/>
                  </a:cubicBezTo>
                  <a:cubicBezTo>
                    <a:pt x="1901" y="117"/>
                    <a:pt x="1979" y="143"/>
                    <a:pt x="2059" y="152"/>
                  </a:cubicBezTo>
                  <a:cubicBezTo>
                    <a:pt x="2096" y="162"/>
                    <a:pt x="2135" y="171"/>
                    <a:pt x="2172" y="179"/>
                  </a:cubicBezTo>
                  <a:cubicBezTo>
                    <a:pt x="2196" y="184"/>
                    <a:pt x="2245" y="192"/>
                    <a:pt x="2245" y="192"/>
                  </a:cubicBezTo>
                  <a:cubicBezTo>
                    <a:pt x="2297" y="211"/>
                    <a:pt x="2309" y="209"/>
                    <a:pt x="2410" y="225"/>
                  </a:cubicBezTo>
                  <a:lnTo>
                    <a:pt x="2805" y="317"/>
                  </a:lnTo>
                </a:path>
              </a:pathLst>
            </a:custGeom>
            <a:solidFill>
              <a:srgbClr val="99CCFF"/>
            </a:solidFill>
            <a:ln w="38100" cap="flat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4261" name="Line 5"/>
            <p:cNvSpPr>
              <a:spLocks noChangeShapeType="1"/>
            </p:cNvSpPr>
            <p:nvPr/>
          </p:nvSpPr>
          <p:spPr bwMode="auto">
            <a:xfrm flipH="1" flipV="1">
              <a:off x="515938" y="3244850"/>
              <a:ext cx="3751263" cy="1587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4262" name="Rectangle 6"/>
            <p:cNvSpPr>
              <a:spLocks noChangeArrowheads="1"/>
            </p:cNvSpPr>
            <p:nvPr/>
          </p:nvSpPr>
          <p:spPr bwMode="auto">
            <a:xfrm>
              <a:off x="514350" y="3536950"/>
              <a:ext cx="5041900" cy="13684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4263" name="AutoShape 7"/>
            <p:cNvSpPr>
              <a:spLocks noChangeArrowheads="1"/>
            </p:cNvSpPr>
            <p:nvPr/>
          </p:nvSpPr>
          <p:spPr bwMode="auto">
            <a:xfrm>
              <a:off x="5483225" y="3249613"/>
              <a:ext cx="2232025" cy="1655762"/>
            </a:xfrm>
            <a:prstGeom prst="rtTriangle">
              <a:avLst/>
            </a:prstGeom>
            <a:solidFill>
              <a:schemeClr val="bg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4264" name="Rectangle 8"/>
            <p:cNvSpPr>
              <a:spLocks noChangeArrowheads="1"/>
            </p:cNvSpPr>
            <p:nvPr/>
          </p:nvSpPr>
          <p:spPr bwMode="auto">
            <a:xfrm>
              <a:off x="1235075" y="3536950"/>
              <a:ext cx="792163" cy="1223962"/>
            </a:xfrm>
            <a:prstGeom prst="rect">
              <a:avLst/>
            </a:prstGeom>
            <a:solidFill>
              <a:srgbClr val="99CC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4265" name="Rectangle 9"/>
            <p:cNvSpPr>
              <a:spLocks noChangeArrowheads="1"/>
            </p:cNvSpPr>
            <p:nvPr/>
          </p:nvSpPr>
          <p:spPr bwMode="auto">
            <a:xfrm>
              <a:off x="1522413" y="4760913"/>
              <a:ext cx="217488" cy="144462"/>
            </a:xfrm>
            <a:prstGeom prst="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4267" name="Text Box 11"/>
            <p:cNvSpPr txBox="1">
              <a:spLocks noChangeArrowheads="1"/>
            </p:cNvSpPr>
            <p:nvPr/>
          </p:nvSpPr>
          <p:spPr bwMode="auto">
            <a:xfrm>
              <a:off x="2090738" y="3862388"/>
              <a:ext cx="1073150" cy="3667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GB">
                  <a:latin typeface="Arial" pitchFamily="34" charset="0"/>
                  <a:cs typeface="Arial" pitchFamily="34" charset="0"/>
                </a:rPr>
                <a:t>Turbines</a:t>
              </a:r>
            </a:p>
          </p:txBody>
        </p:sp>
        <p:sp>
          <p:nvSpPr>
            <p:cNvPr id="864268" name="Line 12"/>
            <p:cNvSpPr>
              <a:spLocks noChangeShapeType="1"/>
            </p:cNvSpPr>
            <p:nvPr/>
          </p:nvSpPr>
          <p:spPr bwMode="auto">
            <a:xfrm flipH="1">
              <a:off x="6359525" y="2744788"/>
              <a:ext cx="873125" cy="0"/>
            </a:xfrm>
            <a:prstGeom prst="lin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13"/>
            <p:cNvGrpSpPr>
              <a:grpSpLocks/>
            </p:cNvGrpSpPr>
            <p:nvPr/>
          </p:nvGrpSpPr>
          <p:grpSpPr bwMode="auto">
            <a:xfrm>
              <a:off x="1277938" y="3260725"/>
              <a:ext cx="695325" cy="1568450"/>
              <a:chOff x="639" y="2485"/>
              <a:chExt cx="438" cy="988"/>
            </a:xfrm>
          </p:grpSpPr>
          <p:sp>
            <p:nvSpPr>
              <p:cNvPr id="864270" name="Rectangle 14"/>
              <p:cNvSpPr>
                <a:spLocks noChangeArrowheads="1"/>
              </p:cNvSpPr>
              <p:nvPr/>
            </p:nvSpPr>
            <p:spPr bwMode="auto">
              <a:xfrm>
                <a:off x="813" y="2829"/>
                <a:ext cx="91" cy="318"/>
              </a:xfrm>
              <a:prstGeom prst="rect">
                <a:avLst/>
              </a:prstGeom>
              <a:solidFill>
                <a:schemeClr val="bg2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64271" name="Rectangle 15"/>
              <p:cNvSpPr>
                <a:spLocks noChangeArrowheads="1"/>
              </p:cNvSpPr>
              <p:nvPr/>
            </p:nvSpPr>
            <p:spPr bwMode="auto">
              <a:xfrm>
                <a:off x="639" y="3037"/>
                <a:ext cx="437" cy="55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64272" name="Rectangle 16"/>
              <p:cNvSpPr>
                <a:spLocks noChangeArrowheads="1"/>
              </p:cNvSpPr>
              <p:nvPr/>
            </p:nvSpPr>
            <p:spPr bwMode="auto">
              <a:xfrm>
                <a:off x="640" y="2865"/>
                <a:ext cx="437" cy="55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64273" name="Line 17"/>
              <p:cNvSpPr>
                <a:spLocks noChangeShapeType="1"/>
              </p:cNvSpPr>
              <p:nvPr/>
            </p:nvSpPr>
            <p:spPr bwMode="auto">
              <a:xfrm>
                <a:off x="858" y="2485"/>
                <a:ext cx="0" cy="298"/>
              </a:xfrm>
              <a:prstGeom prst="line">
                <a:avLst/>
              </a:prstGeom>
              <a:noFill/>
              <a:ln w="57150">
                <a:solidFill>
                  <a:srgbClr val="0070C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64274" name="Line 18"/>
              <p:cNvSpPr>
                <a:spLocks noChangeShapeType="1"/>
              </p:cNvSpPr>
              <p:nvPr/>
            </p:nvSpPr>
            <p:spPr bwMode="auto">
              <a:xfrm>
                <a:off x="858" y="3175"/>
                <a:ext cx="0" cy="298"/>
              </a:xfrm>
              <a:prstGeom prst="line">
                <a:avLst/>
              </a:prstGeom>
              <a:noFill/>
              <a:ln w="57150">
                <a:solidFill>
                  <a:srgbClr val="0070C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864278" name="Rectangle 22"/>
            <p:cNvSpPr>
              <a:spLocks noChangeArrowheads="1"/>
            </p:cNvSpPr>
            <p:nvPr/>
          </p:nvSpPr>
          <p:spPr bwMode="auto">
            <a:xfrm>
              <a:off x="8291513" y="2889250"/>
              <a:ext cx="536575" cy="917575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306" name="Text Box 2"/>
          <p:cNvSpPr txBox="1">
            <a:spLocks noChangeArrowheads="1"/>
          </p:cNvSpPr>
          <p:nvPr/>
        </p:nvSpPr>
        <p:spPr bwMode="auto">
          <a:xfrm>
            <a:off x="683568" y="692696"/>
            <a:ext cx="18081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000" b="1" dirty="0">
                <a:latin typeface="Arial" pitchFamily="34" charset="0"/>
                <a:cs typeface="Arial" pitchFamily="34" charset="0"/>
              </a:rPr>
              <a:t>Wave Dragon</a:t>
            </a:r>
          </a:p>
        </p:txBody>
      </p:sp>
      <p:pic>
        <p:nvPicPr>
          <p:cNvPr id="866307" name="Picture 3" descr="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124744"/>
            <a:ext cx="4134743" cy="2791414"/>
          </a:xfrm>
          <a:prstGeom prst="rect">
            <a:avLst/>
          </a:prstGeom>
          <a:noFill/>
        </p:spPr>
      </p:pic>
      <p:sp>
        <p:nvSpPr>
          <p:cNvPr id="866309" name="Text Box 5"/>
          <p:cNvSpPr txBox="1">
            <a:spLocks noChangeArrowheads="1"/>
          </p:cNvSpPr>
          <p:nvPr/>
        </p:nvSpPr>
        <p:spPr bwMode="auto">
          <a:xfrm>
            <a:off x="6793805" y="91480"/>
            <a:ext cx="20986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>
                <a:latin typeface="Arial" pitchFamily="34" charset="0"/>
                <a:cs typeface="Arial" pitchFamily="34" charset="0"/>
              </a:rPr>
              <a:t>Wave Energy</a:t>
            </a:r>
          </a:p>
        </p:txBody>
      </p:sp>
      <p:pic>
        <p:nvPicPr>
          <p:cNvPr id="866313" name="Picture 9" descr="05_04_19_january_gale"/>
          <p:cNvPicPr>
            <a:picLocks noChangeAspect="1" noChangeArrowheads="1"/>
          </p:cNvPicPr>
          <p:nvPr/>
        </p:nvPicPr>
        <p:blipFill>
          <a:blip r:embed="rId3" cstate="print"/>
          <a:srcRect b="5408"/>
          <a:stretch>
            <a:fillRect/>
          </a:stretch>
        </p:blipFill>
        <p:spPr bwMode="auto">
          <a:xfrm>
            <a:off x="683568" y="3957816"/>
            <a:ext cx="3240360" cy="2304038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6194" name="Picture 2" descr="http://www.marineenergypembrokeshire.co.uk/wp-content/uploads/2010/03/Wave_Dragon_IMG_10851-300x22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1124744"/>
            <a:ext cx="3721596" cy="2791197"/>
          </a:xfrm>
          <a:prstGeom prst="rect">
            <a:avLst/>
          </a:prstGeom>
          <a:noFill/>
        </p:spPr>
      </p:pic>
      <p:pic>
        <p:nvPicPr>
          <p:cNvPr id="136196" name="Picture 4" descr="http://www.uia.no/var/au/storage/images/media/portaler/om_hia/bilder/organisasjonen/teknologi_bilder/energi/wave_dragon_harald_naeser/296494-1-nor-NO/wave_dragon_harald_naeser_larg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8104" y="3973677"/>
            <a:ext cx="3486671" cy="2263635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/>
          <p:cNvGrpSpPr/>
          <p:nvPr/>
        </p:nvGrpSpPr>
        <p:grpSpPr>
          <a:xfrm>
            <a:off x="250825" y="2997200"/>
            <a:ext cx="8642350" cy="3240088"/>
            <a:chOff x="250825" y="2997200"/>
            <a:chExt cx="8642350" cy="3240088"/>
          </a:xfrm>
        </p:grpSpPr>
        <p:sp>
          <p:nvSpPr>
            <p:cNvPr id="885762" name="Freeform 2"/>
            <p:cNvSpPr>
              <a:spLocks/>
            </p:cNvSpPr>
            <p:nvPr/>
          </p:nvSpPr>
          <p:spPr bwMode="auto">
            <a:xfrm>
              <a:off x="250825" y="2997200"/>
              <a:ext cx="8424863" cy="887413"/>
            </a:xfrm>
            <a:custGeom>
              <a:avLst/>
              <a:gdLst/>
              <a:ahLst/>
              <a:cxnLst>
                <a:cxn ang="0">
                  <a:pos x="0" y="136"/>
                </a:cxn>
                <a:cxn ang="0">
                  <a:pos x="816" y="544"/>
                </a:cxn>
                <a:cxn ang="0">
                  <a:pos x="1950" y="45"/>
                </a:cxn>
                <a:cxn ang="0">
                  <a:pos x="3039" y="544"/>
                </a:cxn>
                <a:cxn ang="0">
                  <a:pos x="4173" y="0"/>
                </a:cxn>
                <a:cxn ang="0">
                  <a:pos x="5307" y="544"/>
                </a:cxn>
              </a:cxnLst>
              <a:rect l="0" t="0" r="r" b="b"/>
              <a:pathLst>
                <a:path w="5307" h="559">
                  <a:moveTo>
                    <a:pt x="0" y="136"/>
                  </a:moveTo>
                  <a:cubicBezTo>
                    <a:pt x="245" y="347"/>
                    <a:pt x="491" y="559"/>
                    <a:pt x="816" y="544"/>
                  </a:cubicBezTo>
                  <a:cubicBezTo>
                    <a:pt x="1141" y="529"/>
                    <a:pt x="1580" y="45"/>
                    <a:pt x="1950" y="45"/>
                  </a:cubicBezTo>
                  <a:cubicBezTo>
                    <a:pt x="2320" y="45"/>
                    <a:pt x="2669" y="551"/>
                    <a:pt x="3039" y="544"/>
                  </a:cubicBezTo>
                  <a:cubicBezTo>
                    <a:pt x="3409" y="537"/>
                    <a:pt x="3795" y="0"/>
                    <a:pt x="4173" y="0"/>
                  </a:cubicBezTo>
                  <a:cubicBezTo>
                    <a:pt x="4551" y="0"/>
                    <a:pt x="5126" y="453"/>
                    <a:pt x="5307" y="544"/>
                  </a:cubicBezTo>
                </a:path>
              </a:pathLst>
            </a:custGeom>
            <a:noFill/>
            <a:ln w="28575" cmpd="sng">
              <a:solidFill>
                <a:srgbClr val="007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885763" name="Rectangle 3"/>
            <p:cNvSpPr>
              <a:spLocks noChangeArrowheads="1"/>
            </p:cNvSpPr>
            <p:nvPr/>
          </p:nvSpPr>
          <p:spPr bwMode="auto">
            <a:xfrm>
              <a:off x="684213" y="6165850"/>
              <a:ext cx="8208962" cy="71438"/>
            </a:xfrm>
            <a:prstGeom prst="rect">
              <a:avLst/>
            </a:prstGeom>
            <a:solidFill>
              <a:srgbClr val="9966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755650" y="4724400"/>
              <a:ext cx="1439863" cy="1441450"/>
              <a:chOff x="975" y="2976"/>
              <a:chExt cx="907" cy="908"/>
            </a:xfrm>
          </p:grpSpPr>
          <p:sp>
            <p:nvSpPr>
              <p:cNvPr id="885765" name="Rectangle 5"/>
              <p:cNvSpPr>
                <a:spLocks noChangeArrowheads="1"/>
              </p:cNvSpPr>
              <p:nvPr/>
            </p:nvSpPr>
            <p:spPr bwMode="auto">
              <a:xfrm>
                <a:off x="1201" y="2976"/>
                <a:ext cx="454" cy="36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85766" name="Rectangle 6"/>
              <p:cNvSpPr>
                <a:spLocks noChangeArrowheads="1"/>
              </p:cNvSpPr>
              <p:nvPr/>
            </p:nvSpPr>
            <p:spPr bwMode="auto">
              <a:xfrm>
                <a:off x="975" y="3838"/>
                <a:ext cx="907" cy="4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85767" name="Rectangle 7"/>
              <p:cNvSpPr>
                <a:spLocks noChangeArrowheads="1"/>
              </p:cNvSpPr>
              <p:nvPr/>
            </p:nvSpPr>
            <p:spPr bwMode="auto">
              <a:xfrm>
                <a:off x="1292" y="3339"/>
                <a:ext cx="46" cy="49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85768" name="Rectangle 8"/>
              <p:cNvSpPr>
                <a:spLocks noChangeArrowheads="1"/>
              </p:cNvSpPr>
              <p:nvPr/>
            </p:nvSpPr>
            <p:spPr bwMode="auto">
              <a:xfrm>
                <a:off x="1519" y="3339"/>
                <a:ext cx="46" cy="49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4356100" y="4724400"/>
              <a:ext cx="1439863" cy="1441450"/>
              <a:chOff x="1111" y="3112"/>
              <a:chExt cx="907" cy="908"/>
            </a:xfrm>
          </p:grpSpPr>
          <p:sp>
            <p:nvSpPr>
              <p:cNvPr id="885770" name="Rectangle 10"/>
              <p:cNvSpPr>
                <a:spLocks noChangeArrowheads="1"/>
              </p:cNvSpPr>
              <p:nvPr/>
            </p:nvSpPr>
            <p:spPr bwMode="auto">
              <a:xfrm>
                <a:off x="1337" y="3112"/>
                <a:ext cx="454" cy="36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85771" name="Rectangle 11"/>
              <p:cNvSpPr>
                <a:spLocks noChangeArrowheads="1"/>
              </p:cNvSpPr>
              <p:nvPr/>
            </p:nvSpPr>
            <p:spPr bwMode="auto">
              <a:xfrm>
                <a:off x="1111" y="3974"/>
                <a:ext cx="907" cy="4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85772" name="Rectangle 12"/>
              <p:cNvSpPr>
                <a:spLocks noChangeArrowheads="1"/>
              </p:cNvSpPr>
              <p:nvPr/>
            </p:nvSpPr>
            <p:spPr bwMode="auto">
              <a:xfrm>
                <a:off x="1428" y="3475"/>
                <a:ext cx="46" cy="49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85773" name="Rectangle 13"/>
              <p:cNvSpPr>
                <a:spLocks noChangeArrowheads="1"/>
              </p:cNvSpPr>
              <p:nvPr/>
            </p:nvSpPr>
            <p:spPr bwMode="auto">
              <a:xfrm>
                <a:off x="1655" y="3475"/>
                <a:ext cx="46" cy="49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6227763" y="5084763"/>
              <a:ext cx="1439862" cy="1081087"/>
              <a:chOff x="3878" y="3203"/>
              <a:chExt cx="907" cy="681"/>
            </a:xfrm>
          </p:grpSpPr>
          <p:sp>
            <p:nvSpPr>
              <p:cNvPr id="885775" name="Rectangle 15"/>
              <p:cNvSpPr>
                <a:spLocks noChangeArrowheads="1"/>
              </p:cNvSpPr>
              <p:nvPr/>
            </p:nvSpPr>
            <p:spPr bwMode="auto">
              <a:xfrm>
                <a:off x="4104" y="3203"/>
                <a:ext cx="454" cy="36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85776" name="Rectangle 16"/>
              <p:cNvSpPr>
                <a:spLocks noChangeArrowheads="1"/>
              </p:cNvSpPr>
              <p:nvPr/>
            </p:nvSpPr>
            <p:spPr bwMode="auto">
              <a:xfrm>
                <a:off x="3878" y="3838"/>
                <a:ext cx="907" cy="4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85777" name="Rectangle 17"/>
              <p:cNvSpPr>
                <a:spLocks noChangeArrowheads="1"/>
              </p:cNvSpPr>
              <p:nvPr/>
            </p:nvSpPr>
            <p:spPr bwMode="auto">
              <a:xfrm>
                <a:off x="4422" y="3566"/>
                <a:ext cx="46" cy="27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85778" name="Rectangle 18"/>
              <p:cNvSpPr>
                <a:spLocks noChangeArrowheads="1"/>
              </p:cNvSpPr>
              <p:nvPr/>
            </p:nvSpPr>
            <p:spPr bwMode="auto">
              <a:xfrm>
                <a:off x="4195" y="3566"/>
                <a:ext cx="46" cy="27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6" name="Group 19"/>
            <p:cNvGrpSpPr>
              <a:grpSpLocks/>
            </p:cNvGrpSpPr>
            <p:nvPr/>
          </p:nvGrpSpPr>
          <p:grpSpPr bwMode="auto">
            <a:xfrm>
              <a:off x="2484438" y="5084763"/>
              <a:ext cx="1439862" cy="1081087"/>
              <a:chOff x="3878" y="3203"/>
              <a:chExt cx="907" cy="681"/>
            </a:xfrm>
          </p:grpSpPr>
          <p:sp>
            <p:nvSpPr>
              <p:cNvPr id="885780" name="Rectangle 20"/>
              <p:cNvSpPr>
                <a:spLocks noChangeArrowheads="1"/>
              </p:cNvSpPr>
              <p:nvPr/>
            </p:nvSpPr>
            <p:spPr bwMode="auto">
              <a:xfrm>
                <a:off x="4104" y="3203"/>
                <a:ext cx="454" cy="36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85781" name="Rectangle 21"/>
              <p:cNvSpPr>
                <a:spLocks noChangeArrowheads="1"/>
              </p:cNvSpPr>
              <p:nvPr/>
            </p:nvSpPr>
            <p:spPr bwMode="auto">
              <a:xfrm>
                <a:off x="3878" y="3838"/>
                <a:ext cx="907" cy="4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85782" name="Rectangle 22"/>
              <p:cNvSpPr>
                <a:spLocks noChangeArrowheads="1"/>
              </p:cNvSpPr>
              <p:nvPr/>
            </p:nvSpPr>
            <p:spPr bwMode="auto">
              <a:xfrm>
                <a:off x="4422" y="3566"/>
                <a:ext cx="46" cy="27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85783" name="Rectangle 23"/>
              <p:cNvSpPr>
                <a:spLocks noChangeArrowheads="1"/>
              </p:cNvSpPr>
              <p:nvPr/>
            </p:nvSpPr>
            <p:spPr bwMode="auto">
              <a:xfrm>
                <a:off x="4195" y="3566"/>
                <a:ext cx="46" cy="27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885784" name="Line 24"/>
            <p:cNvSpPr>
              <a:spLocks noChangeShapeType="1"/>
            </p:cNvSpPr>
            <p:nvPr/>
          </p:nvSpPr>
          <p:spPr bwMode="auto">
            <a:xfrm>
              <a:off x="7451725" y="4632325"/>
              <a:ext cx="0" cy="43180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885785" name="Line 25"/>
            <p:cNvSpPr>
              <a:spLocks noChangeShapeType="1"/>
            </p:cNvSpPr>
            <p:nvPr/>
          </p:nvSpPr>
          <p:spPr bwMode="auto">
            <a:xfrm>
              <a:off x="6443663" y="4632325"/>
              <a:ext cx="0" cy="43180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885786" name="Line 26"/>
            <p:cNvSpPr>
              <a:spLocks noChangeShapeType="1"/>
            </p:cNvSpPr>
            <p:nvPr/>
          </p:nvSpPr>
          <p:spPr bwMode="auto">
            <a:xfrm>
              <a:off x="5435600" y="5445125"/>
              <a:ext cx="0" cy="43180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885787" name="Line 27"/>
            <p:cNvSpPr>
              <a:spLocks noChangeShapeType="1"/>
            </p:cNvSpPr>
            <p:nvPr/>
          </p:nvSpPr>
          <p:spPr bwMode="auto">
            <a:xfrm>
              <a:off x="4614863" y="5445125"/>
              <a:ext cx="0" cy="43180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885788" name="Line 28"/>
            <p:cNvSpPr>
              <a:spLocks noChangeShapeType="1"/>
            </p:cNvSpPr>
            <p:nvPr/>
          </p:nvSpPr>
          <p:spPr bwMode="auto">
            <a:xfrm>
              <a:off x="3708400" y="4632325"/>
              <a:ext cx="0" cy="43180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885789" name="Line 29"/>
            <p:cNvSpPr>
              <a:spLocks noChangeShapeType="1"/>
            </p:cNvSpPr>
            <p:nvPr/>
          </p:nvSpPr>
          <p:spPr bwMode="auto">
            <a:xfrm>
              <a:off x="2627313" y="4632325"/>
              <a:ext cx="0" cy="43180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885790" name="Line 30"/>
            <p:cNvSpPr>
              <a:spLocks noChangeShapeType="1"/>
            </p:cNvSpPr>
            <p:nvPr/>
          </p:nvSpPr>
          <p:spPr bwMode="auto">
            <a:xfrm>
              <a:off x="1114425" y="5445125"/>
              <a:ext cx="0" cy="43180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885791" name="Line 31"/>
            <p:cNvSpPr>
              <a:spLocks noChangeShapeType="1"/>
            </p:cNvSpPr>
            <p:nvPr/>
          </p:nvSpPr>
          <p:spPr bwMode="auto">
            <a:xfrm>
              <a:off x="1844675" y="5445125"/>
              <a:ext cx="0" cy="43180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85792" name="Text Box 32"/>
          <p:cNvSpPr txBox="1">
            <a:spLocks noChangeArrowheads="1"/>
          </p:cNvSpPr>
          <p:nvPr/>
        </p:nvSpPr>
        <p:spPr bwMode="auto">
          <a:xfrm>
            <a:off x="250825" y="739775"/>
            <a:ext cx="40909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000" b="1" dirty="0">
                <a:latin typeface="Arial" pitchFamily="34" charset="0"/>
                <a:cs typeface="Arial" pitchFamily="34" charset="0"/>
              </a:rPr>
              <a:t>Submerged pressure differential</a:t>
            </a:r>
          </a:p>
        </p:txBody>
      </p:sp>
      <p:sp>
        <p:nvSpPr>
          <p:cNvPr id="885793" name="Text Box 33"/>
          <p:cNvSpPr txBox="1">
            <a:spLocks noChangeArrowheads="1"/>
          </p:cNvSpPr>
          <p:nvPr/>
        </p:nvSpPr>
        <p:spPr bwMode="auto">
          <a:xfrm>
            <a:off x="250825" y="1289050"/>
            <a:ext cx="518477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>
                <a:latin typeface="Arial" pitchFamily="34" charset="0"/>
                <a:cs typeface="Arial" pitchFamily="34" charset="0"/>
              </a:rPr>
              <a:t>As this device responds to waves a pressure differential is set up inside it which is used to pump fluid and so generate electricity</a:t>
            </a:r>
          </a:p>
        </p:txBody>
      </p:sp>
      <p:sp>
        <p:nvSpPr>
          <p:cNvPr id="885794" name="Text Box 34"/>
          <p:cNvSpPr txBox="1">
            <a:spLocks noChangeArrowheads="1"/>
          </p:cNvSpPr>
          <p:nvPr/>
        </p:nvSpPr>
        <p:spPr bwMode="auto">
          <a:xfrm>
            <a:off x="6793805" y="91480"/>
            <a:ext cx="20986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Wave Energy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95536" y="620688"/>
            <a:ext cx="9362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CETO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6012160" y="5913276"/>
            <a:ext cx="28638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400" dirty="0">
                <a:latin typeface="Arial" pitchFamily="34" charset="0"/>
                <a:cs typeface="Arial" pitchFamily="34" charset="0"/>
              </a:rPr>
              <a:t>http://www.ceto.com.au/home.php</a:t>
            </a:r>
          </a:p>
        </p:txBody>
      </p:sp>
      <p:grpSp>
        <p:nvGrpSpPr>
          <p:cNvPr id="3" name="Group 7"/>
          <p:cNvGrpSpPr/>
          <p:nvPr/>
        </p:nvGrpSpPr>
        <p:grpSpPr>
          <a:xfrm>
            <a:off x="5796136" y="1199707"/>
            <a:ext cx="3177747" cy="4387094"/>
            <a:chOff x="6120172" y="656692"/>
            <a:chExt cx="2853711" cy="3939740"/>
          </a:xfrm>
        </p:grpSpPr>
        <p:pic>
          <p:nvPicPr>
            <p:cNvPr id="5" name="Picture 2" descr="http://www.carnegiewave.com/img/content/ceto/CETO5_Commercial%20Scale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20172" y="656692"/>
              <a:ext cx="2853711" cy="3635709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6675891" y="4292401"/>
              <a:ext cx="1564612" cy="30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CETO 5 – 240kw</a:t>
              </a:r>
              <a:endParaRPr lang="en-GB" sz="1600" dirty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7" name="Picture 6" descr="CETO Power Schemati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155" y="1903038"/>
            <a:ext cx="5537965" cy="2980433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93805" y="80963"/>
            <a:ext cx="20986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latin typeface="Arial" pitchFamily="34" charset="0"/>
                <a:cs typeface="Arial" pitchFamily="34" charset="0"/>
              </a:rPr>
              <a:t>Wave Energy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181" descr="Wind_Turbines_2"/>
          <p:cNvPicPr>
            <a:picLocks noChangeAspect="1" noChangeArrowheads="1"/>
          </p:cNvPicPr>
          <p:nvPr/>
        </p:nvPicPr>
        <p:blipFill>
          <a:blip r:embed="rId2" cstate="print"/>
          <a:srcRect l="12209" t="4488" b="1309"/>
          <a:stretch>
            <a:fillRect/>
          </a:stretch>
        </p:blipFill>
        <p:spPr bwMode="auto">
          <a:xfrm>
            <a:off x="3132138" y="765175"/>
            <a:ext cx="3344862" cy="525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82" descr="vestas-wind-turbines-evanston"/>
          <p:cNvPicPr>
            <a:picLocks noChangeAspect="1" noChangeArrowheads="1"/>
          </p:cNvPicPr>
          <p:nvPr/>
        </p:nvPicPr>
        <p:blipFill>
          <a:blip r:embed="rId3" cstate="print"/>
          <a:srcRect l="18854" t="600" b="-2731"/>
          <a:stretch>
            <a:fillRect/>
          </a:stretch>
        </p:blipFill>
        <p:spPr bwMode="auto">
          <a:xfrm>
            <a:off x="6300788" y="765175"/>
            <a:ext cx="2808287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80" descr="windfarm01_std"/>
          <p:cNvPicPr>
            <a:picLocks noChangeAspect="1" noChangeArrowheads="1"/>
          </p:cNvPicPr>
          <p:nvPr/>
        </p:nvPicPr>
        <p:blipFill>
          <a:blip r:embed="rId4" cstate="print"/>
          <a:srcRect t="1889" r="28351" b="6139"/>
          <a:stretch>
            <a:fillRect/>
          </a:stretch>
        </p:blipFill>
        <p:spPr bwMode="auto">
          <a:xfrm>
            <a:off x="34925" y="765175"/>
            <a:ext cx="3241675" cy="525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966842" y="71414"/>
            <a:ext cx="19256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Wind Power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323850" y="765175"/>
            <a:ext cx="8424863" cy="5327650"/>
            <a:chOff x="204" y="482"/>
            <a:chExt cx="5307" cy="3356"/>
          </a:xfrm>
        </p:grpSpPr>
        <p:grpSp>
          <p:nvGrpSpPr>
            <p:cNvPr id="3" name="Group 15"/>
            <p:cNvGrpSpPr>
              <a:grpSpLocks/>
            </p:cNvGrpSpPr>
            <p:nvPr/>
          </p:nvGrpSpPr>
          <p:grpSpPr bwMode="auto">
            <a:xfrm>
              <a:off x="204" y="482"/>
              <a:ext cx="5306" cy="3356"/>
              <a:chOff x="158" y="482"/>
              <a:chExt cx="5306" cy="3356"/>
            </a:xfrm>
          </p:grpSpPr>
          <p:pic>
            <p:nvPicPr>
              <p:cNvPr id="5" name="Picture 9" descr="vertical_wind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t="2640"/>
              <a:stretch>
                <a:fillRect/>
              </a:stretch>
            </p:blipFill>
            <p:spPr bwMode="auto">
              <a:xfrm>
                <a:off x="2880" y="482"/>
                <a:ext cx="2584" cy="33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" name="Picture 11" descr="bahrain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b="4636"/>
              <a:stretch>
                <a:fillRect/>
              </a:stretch>
            </p:blipFill>
            <p:spPr bwMode="auto">
              <a:xfrm>
                <a:off x="158" y="2069"/>
                <a:ext cx="2722" cy="17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" name="Picture 13" descr="house_wind_turbines_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t="2058" b="15964"/>
              <a:stretch>
                <a:fillRect/>
              </a:stretch>
            </p:blipFill>
            <p:spPr bwMode="auto">
              <a:xfrm>
                <a:off x="158" y="482"/>
                <a:ext cx="2722" cy="16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" name="Line 16"/>
            <p:cNvSpPr>
              <a:spLocks noChangeShapeType="1"/>
            </p:cNvSpPr>
            <p:nvPr/>
          </p:nvSpPr>
          <p:spPr bwMode="auto">
            <a:xfrm>
              <a:off x="204" y="482"/>
              <a:ext cx="530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966842" y="71414"/>
            <a:ext cx="19256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Wind Power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turbines-water"/>
          <p:cNvPicPr>
            <a:picLocks noChangeAspect="1" noChangeArrowheads="1"/>
          </p:cNvPicPr>
          <p:nvPr/>
        </p:nvPicPr>
        <p:blipFill>
          <a:blip r:embed="rId2" cstate="print"/>
          <a:srcRect t="5772" b="2483"/>
          <a:stretch>
            <a:fillRect/>
          </a:stretch>
        </p:blipFill>
        <p:spPr bwMode="auto">
          <a:xfrm>
            <a:off x="71438" y="692150"/>
            <a:ext cx="8964612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6966842" y="71414"/>
            <a:ext cx="19256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Wind Power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836712"/>
            <a:ext cx="45365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Windmills been used since the 7</a:t>
            </a:r>
            <a:r>
              <a:rPr lang="en-GB" baseline="30000" dirty="0" smtClean="0">
                <a:latin typeface="Arial" pitchFamily="34" charset="0"/>
                <a:cs typeface="Arial" pitchFamily="34" charset="0"/>
              </a:rPr>
              <a:t>th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Century</a:t>
            </a:r>
          </a:p>
        </p:txBody>
      </p:sp>
      <p:pic>
        <p:nvPicPr>
          <p:cNvPr id="3" name="Picture 4" descr="File:Water Pumping Windmill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3392996"/>
            <a:ext cx="1800200" cy="2700300"/>
          </a:xfrm>
          <a:prstGeom prst="rect">
            <a:avLst/>
          </a:prstGeom>
          <a:noFill/>
        </p:spPr>
      </p:pic>
      <p:pic>
        <p:nvPicPr>
          <p:cNvPr id="4" name="Picture 2" descr="File:Fourteenth century windmill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836712"/>
            <a:ext cx="3782949" cy="2226966"/>
          </a:xfrm>
          <a:prstGeom prst="rect">
            <a:avLst/>
          </a:prstGeom>
          <a:noFill/>
        </p:spPr>
      </p:pic>
      <p:pic>
        <p:nvPicPr>
          <p:cNvPr id="5" name="Picture 4" descr="http://webecoist.com/wp-content/uploads/2009/01/ancient-persian-windmills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3527" y="1281684"/>
            <a:ext cx="3528393" cy="452358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23527" y="5805264"/>
            <a:ext cx="2770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Early Persian Wind Turbines</a:t>
            </a:r>
            <a:endParaRPr lang="en-GB" sz="1600" dirty="0"/>
          </a:p>
        </p:txBody>
      </p:sp>
      <p:sp>
        <p:nvSpPr>
          <p:cNvPr id="7" name="Rectangle 6"/>
          <p:cNvSpPr/>
          <p:nvPr/>
        </p:nvSpPr>
        <p:spPr>
          <a:xfrm>
            <a:off x="4716016" y="4329100"/>
            <a:ext cx="2376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 smtClean="0">
                <a:latin typeface="Arial" pitchFamily="34" charset="0"/>
                <a:cs typeface="Arial" pitchFamily="34" charset="0"/>
              </a:rPr>
              <a:t>USA  water pumping windmills opened up the territory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966842" y="71414"/>
            <a:ext cx="19256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Wind Power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548680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 smtClean="0">
                <a:latin typeface="Arial" pitchFamily="34" charset="0"/>
                <a:cs typeface="Arial" pitchFamily="34" charset="0"/>
              </a:rPr>
              <a:t>Scotland 1887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: James Blyth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windpower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experiments, patent in 1891</a:t>
            </a:r>
          </a:p>
        </p:txBody>
      </p:sp>
      <p:pic>
        <p:nvPicPr>
          <p:cNvPr id="4" name="Picture 4" descr="File:James Blyth's 1891 windmill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548680"/>
            <a:ext cx="2820571" cy="1800199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42844" y="641725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EG5066  Energy Technologies: current issues &amp; future directions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966842" y="71414"/>
            <a:ext cx="19256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Wind Power</a:t>
            </a:r>
          </a:p>
        </p:txBody>
      </p:sp>
      <p:pic>
        <p:nvPicPr>
          <p:cNvPr id="8" name="Picture 7" descr="File:Wind turbine 1888 Charles Brush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16507" y="2384821"/>
            <a:ext cx="2088232" cy="2160365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107504" y="2420888"/>
            <a:ext cx="612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b="1" dirty="0" smtClean="0">
                <a:latin typeface="Arial" pitchFamily="34" charset="0"/>
                <a:cs typeface="Arial" pitchFamily="34" charset="0"/>
              </a:rPr>
              <a:t>USA1887-1900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Charles Bush uses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windpower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to produce electricity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79512" y="4581128"/>
            <a:ext cx="6408712" cy="1287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 smtClean="0">
                <a:latin typeface="Arial" pitchFamily="34" charset="0"/>
                <a:cs typeface="Arial" pitchFamily="34" charset="0"/>
              </a:rPr>
              <a:t>Denmark 1890s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Poul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La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Cour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built </a:t>
            </a:r>
            <a:r>
              <a:rPr lang="en-GB" dirty="0">
                <a:latin typeface="Arial" pitchFamily="34" charset="0"/>
                <a:cs typeface="Arial" pitchFamily="34" charset="0"/>
              </a:rPr>
              <a:t>first wind turbine to generate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electricity - used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to electrolyse water to produce hydrogen for gas lights in the local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school</a:t>
            </a:r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9" descr="bullet64sails0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87140" y="4581128"/>
            <a:ext cx="2317599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5473</Words>
  <Application>Microsoft Office PowerPoint</Application>
  <PresentationFormat>On-screen Show (4:3)</PresentationFormat>
  <Paragraphs>1503</Paragraphs>
  <Slides>114</Slides>
  <Notes>4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6" baseType="lpstr">
      <vt:lpstr>Office Theme</vt:lpstr>
      <vt:lpstr>Image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Mitchell, Professor C. Paul</dc:creator>
  <cp:lastModifiedBy>Mitchell, Professor C. Paul</cp:lastModifiedBy>
  <cp:revision>132</cp:revision>
  <dcterms:created xsi:type="dcterms:W3CDTF">2009-11-26T09:15:47Z</dcterms:created>
  <dcterms:modified xsi:type="dcterms:W3CDTF">2012-11-21T17:13:19Z</dcterms:modified>
</cp:coreProperties>
</file>